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handoutMasterIdLst>
    <p:handoutMasterId r:id="rId6"/>
  </p:handoutMasterIdLst>
  <p:sldIdLst>
    <p:sldId id="256" r:id="rId5"/>
  </p:sldIdLst>
  <p:sldSz cx="6858000" cy="9907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97"/>
    <a:srgbClr val="E70082"/>
    <a:srgbClr val="5F3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1"/>
    <p:restoredTop sz="94694"/>
  </p:normalViewPr>
  <p:slideViewPr>
    <p:cSldViewPr snapToGrid="0">
      <p:cViewPr varScale="1">
        <p:scale>
          <a:sx n="81" d="100"/>
          <a:sy n="81" d="100"/>
        </p:scale>
        <p:origin x="3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C2D5AF-7C7D-57D7-D141-9F4070534F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DC2357-1795-1AB3-5167-193332BE0B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90693-DEC9-034B-B24B-E15B05BF18B1}" type="datetimeFigureOut">
              <a:rPr lang="en-US" smtClean="0"/>
              <a:t>5/8/25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05175-DD9E-1EFF-7B3C-701BEB914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80A0F-94FE-CB39-2FB5-CA19E2773D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48558-395B-8441-A349-E8694AFD5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66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6A2757B-B8BF-D093-E181-F4D0FDA94769}"/>
              </a:ext>
            </a:extLst>
          </p:cNvPr>
          <p:cNvSpPr txBox="1">
            <a:spLocks/>
          </p:cNvSpPr>
          <p:nvPr userDrawn="1"/>
        </p:nvSpPr>
        <p:spPr>
          <a:xfrm>
            <a:off x="424069" y="255052"/>
            <a:ext cx="6027529" cy="843449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 KEY </a:t>
            </a:r>
            <a:r>
              <a:rPr lang="en-GB" sz="3200" b="1" i="0" kern="100" dirty="0">
                <a:solidFill>
                  <a:srgbClr val="00A497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HEALTH NUMBERS</a:t>
            </a:r>
            <a:r>
              <a:rPr lang="en-GB" sz="3200" b="1" i="0" kern="100" dirty="0">
                <a:solidFill>
                  <a:schemeClr val="tx1"/>
                </a:solidFill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4222BF1D-D660-CDAB-C99A-C55F4A4510EB}"/>
              </a:ext>
            </a:extLst>
          </p:cNvPr>
          <p:cNvSpPr txBox="1">
            <a:spLocks/>
          </p:cNvSpPr>
          <p:nvPr userDrawn="1"/>
        </p:nvSpPr>
        <p:spPr>
          <a:xfrm>
            <a:off x="424069" y="917562"/>
            <a:ext cx="6125801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20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Here are some of the key tests used to monitor your heart health and detect potential connected conditions early.</a:t>
            </a:r>
          </a:p>
        </p:txBody>
      </p:sp>
      <p:grpSp>
        <p:nvGrpSpPr>
          <p:cNvPr id="37" name="Graphic 24">
            <a:extLst>
              <a:ext uri="{FF2B5EF4-FFF2-40B4-BE49-F238E27FC236}">
                <a16:creationId xmlns:a16="http://schemas.microsoft.com/office/drawing/2014/main" id="{C920088B-2E0E-8CFB-5F7D-AA38A1CE0541}"/>
              </a:ext>
            </a:extLst>
          </p:cNvPr>
          <p:cNvGrpSpPr/>
          <p:nvPr userDrawn="1"/>
        </p:nvGrpSpPr>
        <p:grpSpPr>
          <a:xfrm>
            <a:off x="412141" y="1500561"/>
            <a:ext cx="328574" cy="328574"/>
            <a:chOff x="428130" y="4865391"/>
            <a:chExt cx="345051" cy="345051"/>
          </a:xfrm>
          <a:noFill/>
        </p:grpSpPr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C8872D9A-4F79-70C7-7498-4D80223C6809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F2D57FEE-5B30-0101-C1B3-8CF89F0509C4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EA6F1680-0F1C-2A45-EA21-0EB52F797192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9E46AA6-54AD-2FFF-DCB0-CCCFCB0FCB47}"/>
              </a:ext>
            </a:extLst>
          </p:cNvPr>
          <p:cNvSpPr txBox="1"/>
          <p:nvPr userDrawn="1"/>
        </p:nvSpPr>
        <p:spPr>
          <a:xfrm>
            <a:off x="783257" y="1518393"/>
            <a:ext cx="396181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3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HEART FAILURE </a:t>
            </a:r>
            <a:r>
              <a:rPr lang="en-GB" sz="1300" b="0" i="0" kern="100" dirty="0">
                <a:solidFill>
                  <a:sysClr val="windowText" lastClr="000000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BNP or </a:t>
            </a:r>
            <a:r>
              <a:rPr lang="en-GB" sz="1300" b="0" i="0" kern="100" dirty="0" err="1">
                <a:solidFill>
                  <a:sysClr val="windowText" lastClr="000000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NTproBNP</a:t>
            </a:r>
            <a:r>
              <a:rPr lang="en-GB" sz="1300" b="0" i="0" kern="100" dirty="0">
                <a:solidFill>
                  <a:sysClr val="windowText" lastClr="000000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DEB7BC8-01A9-FC90-6AB1-1EDF78501377}"/>
              </a:ext>
            </a:extLst>
          </p:cNvPr>
          <p:cNvSpPr txBox="1">
            <a:spLocks/>
          </p:cNvSpPr>
          <p:nvPr userDrawn="1"/>
        </p:nvSpPr>
        <p:spPr>
          <a:xfrm>
            <a:off x="783258" y="1764616"/>
            <a:ext cx="5834501" cy="95410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None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BNP (B-type Natriuretic Peptide) and NT-</a:t>
            </a:r>
            <a:r>
              <a:rPr lang="en-GB" sz="850" b="0" i="0" kern="1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proBNP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(N-terminal pro B-type Natriuretic Peptide) are substances released by the heart when it is under stress, such as in heart failure.</a:t>
            </a:r>
          </a:p>
          <a:p>
            <a:pPr marL="180000" lvl="0" indent="-1800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BNP helps the body get rid of extra fluid and relax blood vessels to reduce heart strain.</a:t>
            </a:r>
          </a:p>
          <a:p>
            <a:pPr marL="180000" lvl="0" indent="-1800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NT-</a:t>
            </a:r>
            <a:r>
              <a:rPr lang="en-GB" sz="850" b="0" i="0" kern="1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proBNP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is an inactive fragment of BNP that stays in the blood longer, making it useful for detecting heart failure.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None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Doctors use BNP and NT-</a:t>
            </a:r>
            <a:r>
              <a:rPr lang="en-GB" sz="850" b="0" i="0" kern="1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proBNP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blood tests to diagnose, monitor, and assess the severity of heart failure.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663117-62E6-263D-24FE-9F253D9F0039}"/>
              </a:ext>
            </a:extLst>
          </p:cNvPr>
          <p:cNvSpPr txBox="1"/>
          <p:nvPr userDrawn="1"/>
        </p:nvSpPr>
        <p:spPr>
          <a:xfrm>
            <a:off x="783258" y="2780733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C560A29-A53D-BAF6-B0FB-95FB6858A9B7}"/>
              </a:ext>
            </a:extLst>
          </p:cNvPr>
          <p:cNvSpPr/>
          <p:nvPr userDrawn="1"/>
        </p:nvSpPr>
        <p:spPr>
          <a:xfrm>
            <a:off x="1601163" y="2765344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3E01AC-9A2B-E68A-B8A6-CBC894725D8C}"/>
              </a:ext>
            </a:extLst>
          </p:cNvPr>
          <p:cNvSpPr txBox="1"/>
          <p:nvPr userDrawn="1"/>
        </p:nvSpPr>
        <p:spPr>
          <a:xfrm>
            <a:off x="2669548" y="2780733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D2F3F24F-0C4A-2B88-B8A9-D992FB329959}"/>
              </a:ext>
            </a:extLst>
          </p:cNvPr>
          <p:cNvSpPr/>
          <p:nvPr userDrawn="1"/>
        </p:nvSpPr>
        <p:spPr>
          <a:xfrm>
            <a:off x="3487453" y="2765344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7AE2FFB-067E-2BD3-0FFD-DFCA499ABB9A}"/>
              </a:ext>
            </a:extLst>
          </p:cNvPr>
          <p:cNvSpPr txBox="1"/>
          <p:nvPr userDrawn="1"/>
        </p:nvSpPr>
        <p:spPr>
          <a:xfrm>
            <a:off x="783257" y="3113513"/>
            <a:ext cx="617955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sz="13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KIDNEY DISEASE </a:t>
            </a:r>
            <a:r>
              <a:rPr lang="en-GB" sz="1300" b="0" i="0" kern="100" dirty="0">
                <a:solidFill>
                  <a:sysClr val="windowText" lastClr="000000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eGFR, creatinine and microalbuminuria</a:t>
            </a:r>
          </a:p>
        </p:txBody>
      </p:sp>
      <p:sp>
        <p:nvSpPr>
          <p:cNvPr id="109" name="Text Placeholder 7">
            <a:extLst>
              <a:ext uri="{FF2B5EF4-FFF2-40B4-BE49-F238E27FC236}">
                <a16:creationId xmlns:a16="http://schemas.microsoft.com/office/drawing/2014/main" id="{AD9D55F9-EABC-AEF9-062A-E2C1117FACBB}"/>
              </a:ext>
            </a:extLst>
          </p:cNvPr>
          <p:cNvSpPr txBox="1">
            <a:spLocks/>
          </p:cNvSpPr>
          <p:nvPr userDrawn="1"/>
        </p:nvSpPr>
        <p:spPr>
          <a:xfrm>
            <a:off x="783258" y="3359736"/>
            <a:ext cx="5834501" cy="62837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0" indent="-1800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eGFR (estimated Glomerular Filtration Rate) and creatinine tests are a simple blood tests that checks how well your kidneys are working. It measures how efficiently your kidneys filter waste from your blood. </a:t>
            </a:r>
          </a:p>
          <a:p>
            <a:pPr marL="180000" lvl="0" indent="-1800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microalbuminuria urine test checks for the presence of small amounts of a protein called albumin in the urine, which can be an early indicator of kidney disease or damage.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53CC338-6DAD-6753-E8F1-CB538FC1B12D}"/>
              </a:ext>
            </a:extLst>
          </p:cNvPr>
          <p:cNvSpPr txBox="1"/>
          <p:nvPr userDrawn="1"/>
        </p:nvSpPr>
        <p:spPr>
          <a:xfrm>
            <a:off x="783258" y="4081752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055E96B6-C1C1-911F-505A-EAC8FF01704D}"/>
              </a:ext>
            </a:extLst>
          </p:cNvPr>
          <p:cNvSpPr/>
          <p:nvPr userDrawn="1"/>
        </p:nvSpPr>
        <p:spPr>
          <a:xfrm>
            <a:off x="1601163" y="4066363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E22DA-5560-8156-A53A-95A27E03557C}"/>
              </a:ext>
            </a:extLst>
          </p:cNvPr>
          <p:cNvSpPr txBox="1"/>
          <p:nvPr userDrawn="1"/>
        </p:nvSpPr>
        <p:spPr>
          <a:xfrm>
            <a:off x="2669548" y="4081752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6723B9AC-94B3-31D4-EF7E-72ACF6CA8808}"/>
              </a:ext>
            </a:extLst>
          </p:cNvPr>
          <p:cNvSpPr/>
          <p:nvPr userDrawn="1"/>
        </p:nvSpPr>
        <p:spPr>
          <a:xfrm>
            <a:off x="3487453" y="4066363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29BA604-0BA3-ED04-42A3-79568F2C8ACB}"/>
              </a:ext>
            </a:extLst>
          </p:cNvPr>
          <p:cNvSpPr txBox="1"/>
          <p:nvPr userDrawn="1"/>
        </p:nvSpPr>
        <p:spPr>
          <a:xfrm>
            <a:off x="4611005" y="4081752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7DB4901B-AAE4-B41F-38B9-9E145C9A6A78}"/>
              </a:ext>
            </a:extLst>
          </p:cNvPr>
          <p:cNvSpPr/>
          <p:nvPr userDrawn="1"/>
        </p:nvSpPr>
        <p:spPr>
          <a:xfrm>
            <a:off x="5428910" y="4066363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2492324-C9F3-6EA0-0CCB-ACB05F9A3EB4}"/>
              </a:ext>
            </a:extLst>
          </p:cNvPr>
          <p:cNvSpPr txBox="1"/>
          <p:nvPr userDrawn="1"/>
        </p:nvSpPr>
        <p:spPr>
          <a:xfrm>
            <a:off x="783257" y="4458882"/>
            <a:ext cx="396181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sz="13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DIABETES </a:t>
            </a:r>
            <a:r>
              <a:rPr lang="en-GB" sz="1300" b="0" i="0" kern="100" dirty="0">
                <a:solidFill>
                  <a:sysClr val="windowText" lastClr="000000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Fasting Glucose; HbA1c</a:t>
            </a:r>
          </a:p>
        </p:txBody>
      </p:sp>
      <p:sp>
        <p:nvSpPr>
          <p:cNvPr id="153" name="Text Placeholder 7">
            <a:extLst>
              <a:ext uri="{FF2B5EF4-FFF2-40B4-BE49-F238E27FC236}">
                <a16:creationId xmlns:a16="http://schemas.microsoft.com/office/drawing/2014/main" id="{644C28E4-7575-2026-A2FF-E3F7A35B7CD2}"/>
              </a:ext>
            </a:extLst>
          </p:cNvPr>
          <p:cNvSpPr txBox="1">
            <a:spLocks/>
          </p:cNvSpPr>
          <p:nvPr userDrawn="1"/>
        </p:nvSpPr>
        <p:spPr>
          <a:xfrm>
            <a:off x="783258" y="4705105"/>
            <a:ext cx="5611539" cy="64120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000" lvl="0" indent="-14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fasting glucose test is a simple blood test that measures the amount of sugar (glucose) in your blood after you have not eaten for at least 8 hours. </a:t>
            </a:r>
          </a:p>
          <a:p>
            <a:pPr marL="144000" lvl="0" indent="-14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HbA1c test is a blood test that measures your average blood sugar levels over the past two to three months. 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81C5FFB-827F-96B7-7C5C-AB17B942ACCA}"/>
              </a:ext>
            </a:extLst>
          </p:cNvPr>
          <p:cNvSpPr txBox="1"/>
          <p:nvPr userDrawn="1"/>
        </p:nvSpPr>
        <p:spPr>
          <a:xfrm>
            <a:off x="783258" y="5395603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73C3C6C2-3543-09ED-288B-5D3B8E368B6D}"/>
              </a:ext>
            </a:extLst>
          </p:cNvPr>
          <p:cNvSpPr/>
          <p:nvPr userDrawn="1"/>
        </p:nvSpPr>
        <p:spPr>
          <a:xfrm>
            <a:off x="1601163" y="5380214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E63B1272-1A3E-112F-7612-3FB31590A54C}"/>
              </a:ext>
            </a:extLst>
          </p:cNvPr>
          <p:cNvSpPr txBox="1"/>
          <p:nvPr userDrawn="1"/>
        </p:nvSpPr>
        <p:spPr>
          <a:xfrm>
            <a:off x="2669548" y="5395603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19540B77-2EDF-732F-C696-DF206C3D9D11}"/>
              </a:ext>
            </a:extLst>
          </p:cNvPr>
          <p:cNvSpPr/>
          <p:nvPr userDrawn="1"/>
        </p:nvSpPr>
        <p:spPr>
          <a:xfrm>
            <a:off x="3487453" y="5380214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8BF0A9E-E74C-6B3F-5E44-06E8AA187DF8}"/>
              </a:ext>
            </a:extLst>
          </p:cNvPr>
          <p:cNvSpPr txBox="1"/>
          <p:nvPr userDrawn="1"/>
        </p:nvSpPr>
        <p:spPr>
          <a:xfrm>
            <a:off x="783257" y="5744104"/>
            <a:ext cx="617955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sz="13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CHOLESTEROL</a:t>
            </a:r>
            <a:endParaRPr lang="en-GB" sz="1300" b="0" i="0" kern="100" dirty="0">
              <a:solidFill>
                <a:sysClr val="windowText" lastClr="000000"/>
              </a:solidFill>
              <a:effectLst/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" name="Text Placeholder 7">
            <a:extLst>
              <a:ext uri="{FF2B5EF4-FFF2-40B4-BE49-F238E27FC236}">
                <a16:creationId xmlns:a16="http://schemas.microsoft.com/office/drawing/2014/main" id="{B0788A53-7899-2F4E-3F57-AB0D8FBF2639}"/>
              </a:ext>
            </a:extLst>
          </p:cNvPr>
          <p:cNvSpPr txBox="1">
            <a:spLocks/>
          </p:cNvSpPr>
          <p:nvPr userDrawn="1"/>
        </p:nvSpPr>
        <p:spPr>
          <a:xfrm>
            <a:off x="783259" y="5990327"/>
            <a:ext cx="5666850" cy="12413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None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cholesterol test, also called a lipid panel or lipid profile, measures the levels of different types of fats (lipids) in your blood. These include:</a:t>
            </a:r>
          </a:p>
          <a:p>
            <a:pPr marL="180000" lv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Total cholesterol 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The overall amount of cholesterol in your blood.</a:t>
            </a:r>
          </a:p>
          <a:p>
            <a:pPr marL="180000" lv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LDL (Low-Density Lipoprotein</a:t>
            </a:r>
            <a:r>
              <a:rPr lang="en-GB" sz="850" b="1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Often called "bad" cholesterol because too much can build up in your arteries and cause heart problems.</a:t>
            </a:r>
          </a:p>
          <a:p>
            <a:pPr marL="180000" lv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HDL (High-Density Lipoprotein) 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– Known as "good" cholesterol because it helps remove bad cholesterol from your blood.</a:t>
            </a:r>
          </a:p>
          <a:p>
            <a:pPr marL="180000" lv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Symbol" pitchFamily="2" charset="2"/>
              <a:buChar char="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Triglycerides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A type of fat that can increase your risk of heart disease if levels are too high.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4397AE9-1B48-045A-8BDE-1218A3408ED9}"/>
              </a:ext>
            </a:extLst>
          </p:cNvPr>
          <p:cNvSpPr txBox="1"/>
          <p:nvPr userDrawn="1"/>
        </p:nvSpPr>
        <p:spPr>
          <a:xfrm>
            <a:off x="783258" y="7313610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65" name="Rounded Rectangle 164">
            <a:extLst>
              <a:ext uri="{FF2B5EF4-FFF2-40B4-BE49-F238E27FC236}">
                <a16:creationId xmlns:a16="http://schemas.microsoft.com/office/drawing/2014/main" id="{07A3260B-09FB-2D72-1840-196B664D47E2}"/>
              </a:ext>
            </a:extLst>
          </p:cNvPr>
          <p:cNvSpPr/>
          <p:nvPr userDrawn="1"/>
        </p:nvSpPr>
        <p:spPr>
          <a:xfrm>
            <a:off x="1601163" y="7298221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39FEFDED-B797-00B2-17C0-E33A95C338B4}"/>
              </a:ext>
            </a:extLst>
          </p:cNvPr>
          <p:cNvSpPr txBox="1"/>
          <p:nvPr userDrawn="1"/>
        </p:nvSpPr>
        <p:spPr>
          <a:xfrm>
            <a:off x="783257" y="7659537"/>
            <a:ext cx="617955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GB" sz="1300" b="1" i="0" kern="100" dirty="0">
                <a:solidFill>
                  <a:srgbClr val="E70082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BLOOD PRESSURE</a:t>
            </a:r>
          </a:p>
        </p:txBody>
      </p:sp>
      <p:sp>
        <p:nvSpPr>
          <p:cNvPr id="171" name="Text Placeholder 7">
            <a:extLst>
              <a:ext uri="{FF2B5EF4-FFF2-40B4-BE49-F238E27FC236}">
                <a16:creationId xmlns:a16="http://schemas.microsoft.com/office/drawing/2014/main" id="{AD77D3BF-80AA-78F4-5C13-21483C710011}"/>
              </a:ext>
            </a:extLst>
          </p:cNvPr>
          <p:cNvSpPr txBox="1">
            <a:spLocks/>
          </p:cNvSpPr>
          <p:nvPr userDrawn="1"/>
        </p:nvSpPr>
        <p:spPr>
          <a:xfrm>
            <a:off x="783257" y="7907924"/>
            <a:ext cx="4694135" cy="92845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blood pressure test measures the force of your blood against the walls of your arteries as your heart pumps it around your body. It is usually shown as two numbers:</a:t>
            </a:r>
          </a:p>
          <a:p>
            <a:pPr marL="171450" lvl="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Char char="•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Systolic pressure </a:t>
            </a:r>
            <a:r>
              <a:rPr lang="en-GB" sz="850" b="0" i="0" kern="1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top number) – This measures the pressure when your heart beats and pumps blood.</a:t>
            </a:r>
          </a:p>
          <a:p>
            <a:pPr marL="171450" lvl="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Char char="•"/>
            </a:pPr>
            <a:r>
              <a:rPr lang="en-GB" sz="85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Diastolic pressure </a:t>
            </a:r>
            <a:r>
              <a:rPr lang="en-GB" sz="850" b="0" i="0" kern="1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bottom number) – This measures the pressure when your heart is resting between beats.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2E85DEF-79DC-79ED-D628-4D1C462AAE05}"/>
              </a:ext>
            </a:extLst>
          </p:cNvPr>
          <p:cNvSpPr txBox="1"/>
          <p:nvPr userDrawn="1"/>
        </p:nvSpPr>
        <p:spPr>
          <a:xfrm>
            <a:off x="783257" y="9315916"/>
            <a:ext cx="1143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b="1" i="0" kern="100" dirty="0">
                <a:solidFill>
                  <a:srgbClr val="00A497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TARGET LEVEL</a:t>
            </a:r>
            <a:endParaRPr lang="en-US" sz="800" b="1" dirty="0">
              <a:solidFill>
                <a:srgbClr val="00A497"/>
              </a:solidFill>
            </a:endParaRPr>
          </a:p>
        </p:txBody>
      </p:sp>
      <p:sp>
        <p:nvSpPr>
          <p:cNvPr id="173" name="Rounded Rectangle 172">
            <a:extLst>
              <a:ext uri="{FF2B5EF4-FFF2-40B4-BE49-F238E27FC236}">
                <a16:creationId xmlns:a16="http://schemas.microsoft.com/office/drawing/2014/main" id="{E08F00A7-7A28-0C91-BD0E-1266AEC3F4FC}"/>
              </a:ext>
            </a:extLst>
          </p:cNvPr>
          <p:cNvSpPr/>
          <p:nvPr userDrawn="1"/>
        </p:nvSpPr>
        <p:spPr>
          <a:xfrm>
            <a:off x="1601162" y="9300527"/>
            <a:ext cx="900000" cy="248400"/>
          </a:xfrm>
          <a:prstGeom prst="roundRect">
            <a:avLst>
              <a:gd name="adj" fmla="val 50000"/>
            </a:avLst>
          </a:prstGeom>
          <a:solidFill>
            <a:schemeClr val="bg2">
              <a:alpha val="50000"/>
            </a:schemeClr>
          </a:solidFill>
          <a:ln w="6350">
            <a:solidFill>
              <a:srgbClr val="00A4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 Placeholder 7">
            <a:extLst>
              <a:ext uri="{FF2B5EF4-FFF2-40B4-BE49-F238E27FC236}">
                <a16:creationId xmlns:a16="http://schemas.microsoft.com/office/drawing/2014/main" id="{2A3DB0BC-4B3D-A33E-5038-79123F792356}"/>
              </a:ext>
            </a:extLst>
          </p:cNvPr>
          <p:cNvSpPr txBox="1">
            <a:spLocks/>
          </p:cNvSpPr>
          <p:nvPr userDrawn="1"/>
        </p:nvSpPr>
        <p:spPr>
          <a:xfrm>
            <a:off x="783257" y="8812164"/>
            <a:ext cx="4300332" cy="48474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A497"/>
              </a:buClr>
              <a:buFont typeface="Arial" panose="020B0604020202020204" pitchFamily="34" charset="0"/>
              <a:buNone/>
            </a:pPr>
            <a:r>
              <a:rPr lang="en-GB" sz="850" b="0" i="0" kern="1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normal blood pressure is usually around 120/80 mmHg. High or low blood pressure can lead to health problems like heart disease or stroke, so it's important to keep track of it.</a:t>
            </a:r>
          </a:p>
        </p:txBody>
      </p:sp>
      <p:grpSp>
        <p:nvGrpSpPr>
          <p:cNvPr id="180" name="Graphic 24">
            <a:extLst>
              <a:ext uri="{FF2B5EF4-FFF2-40B4-BE49-F238E27FC236}">
                <a16:creationId xmlns:a16="http://schemas.microsoft.com/office/drawing/2014/main" id="{23CEA105-11A9-5C90-E927-00C4986E52F9}"/>
              </a:ext>
            </a:extLst>
          </p:cNvPr>
          <p:cNvGrpSpPr/>
          <p:nvPr userDrawn="1"/>
        </p:nvGrpSpPr>
        <p:grpSpPr>
          <a:xfrm>
            <a:off x="412141" y="3100761"/>
            <a:ext cx="328574" cy="328574"/>
            <a:chOff x="428130" y="4865391"/>
            <a:chExt cx="345051" cy="345051"/>
          </a:xfrm>
          <a:noFill/>
        </p:grpSpPr>
        <p:sp>
          <p:nvSpPr>
            <p:cNvPr id="181" name="Freeform 180">
              <a:extLst>
                <a:ext uri="{FF2B5EF4-FFF2-40B4-BE49-F238E27FC236}">
                  <a16:creationId xmlns:a16="http://schemas.microsoft.com/office/drawing/2014/main" id="{18B3F29E-DE38-7D06-CF0F-908C24B25AB7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46AB27CA-1C41-3562-DB32-642DF0AB061A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 182">
              <a:extLst>
                <a:ext uri="{FF2B5EF4-FFF2-40B4-BE49-F238E27FC236}">
                  <a16:creationId xmlns:a16="http://schemas.microsoft.com/office/drawing/2014/main" id="{481FE2D2-DD58-704F-61A0-838DE4A02936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4" name="Graphic 24">
            <a:extLst>
              <a:ext uri="{FF2B5EF4-FFF2-40B4-BE49-F238E27FC236}">
                <a16:creationId xmlns:a16="http://schemas.microsoft.com/office/drawing/2014/main" id="{2C768D49-A1C9-160F-2FCC-F90BA0E6AA0D}"/>
              </a:ext>
            </a:extLst>
          </p:cNvPr>
          <p:cNvGrpSpPr/>
          <p:nvPr userDrawn="1"/>
        </p:nvGrpSpPr>
        <p:grpSpPr>
          <a:xfrm>
            <a:off x="412141" y="4418573"/>
            <a:ext cx="328574" cy="328574"/>
            <a:chOff x="428130" y="4865391"/>
            <a:chExt cx="345051" cy="345051"/>
          </a:xfrm>
          <a:noFill/>
        </p:grpSpPr>
        <p:sp>
          <p:nvSpPr>
            <p:cNvPr id="185" name="Freeform 184">
              <a:extLst>
                <a:ext uri="{FF2B5EF4-FFF2-40B4-BE49-F238E27FC236}">
                  <a16:creationId xmlns:a16="http://schemas.microsoft.com/office/drawing/2014/main" id="{87357E5A-0350-9E06-4E83-434CEB327FD5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 185">
              <a:extLst>
                <a:ext uri="{FF2B5EF4-FFF2-40B4-BE49-F238E27FC236}">
                  <a16:creationId xmlns:a16="http://schemas.microsoft.com/office/drawing/2014/main" id="{7FB5B8B3-7A5B-894B-F08A-9FFC24F66B32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 186">
              <a:extLst>
                <a:ext uri="{FF2B5EF4-FFF2-40B4-BE49-F238E27FC236}">
                  <a16:creationId xmlns:a16="http://schemas.microsoft.com/office/drawing/2014/main" id="{F04E8F56-A45E-CE86-2C52-8FC33C15ECB8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8" name="Graphic 24">
            <a:extLst>
              <a:ext uri="{FF2B5EF4-FFF2-40B4-BE49-F238E27FC236}">
                <a16:creationId xmlns:a16="http://schemas.microsoft.com/office/drawing/2014/main" id="{E5586D7A-7747-5FB1-16E4-502AC5611B0F}"/>
              </a:ext>
            </a:extLst>
          </p:cNvPr>
          <p:cNvGrpSpPr/>
          <p:nvPr userDrawn="1"/>
        </p:nvGrpSpPr>
        <p:grpSpPr>
          <a:xfrm>
            <a:off x="412141" y="5722938"/>
            <a:ext cx="328574" cy="328574"/>
            <a:chOff x="428130" y="4865391"/>
            <a:chExt cx="345051" cy="345051"/>
          </a:xfrm>
          <a:noFill/>
        </p:grpSpPr>
        <p:sp>
          <p:nvSpPr>
            <p:cNvPr id="189" name="Freeform 188">
              <a:extLst>
                <a:ext uri="{FF2B5EF4-FFF2-40B4-BE49-F238E27FC236}">
                  <a16:creationId xmlns:a16="http://schemas.microsoft.com/office/drawing/2014/main" id="{223895A0-71D1-1ED2-AD73-AB81AE433DCD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 189">
              <a:extLst>
                <a:ext uri="{FF2B5EF4-FFF2-40B4-BE49-F238E27FC236}">
                  <a16:creationId xmlns:a16="http://schemas.microsoft.com/office/drawing/2014/main" id="{9E85ACF8-0441-5518-7BED-0AA21889F867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id="{17F8274D-5815-8523-6390-D53E5F208A5E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2" name="Graphic 24">
            <a:extLst>
              <a:ext uri="{FF2B5EF4-FFF2-40B4-BE49-F238E27FC236}">
                <a16:creationId xmlns:a16="http://schemas.microsoft.com/office/drawing/2014/main" id="{39081AAD-A9FC-F6D9-4087-492EFE9718D0}"/>
              </a:ext>
            </a:extLst>
          </p:cNvPr>
          <p:cNvGrpSpPr/>
          <p:nvPr userDrawn="1"/>
        </p:nvGrpSpPr>
        <p:grpSpPr>
          <a:xfrm>
            <a:off x="412141" y="7645867"/>
            <a:ext cx="328574" cy="328574"/>
            <a:chOff x="428130" y="4865391"/>
            <a:chExt cx="345051" cy="345051"/>
          </a:xfrm>
          <a:noFill/>
        </p:grpSpPr>
        <p:sp>
          <p:nvSpPr>
            <p:cNvPr id="193" name="Freeform 192">
              <a:extLst>
                <a:ext uri="{FF2B5EF4-FFF2-40B4-BE49-F238E27FC236}">
                  <a16:creationId xmlns:a16="http://schemas.microsoft.com/office/drawing/2014/main" id="{B1F120A5-3440-E1CA-077A-2D2F3150EE77}"/>
                </a:ext>
              </a:extLst>
            </p:cNvPr>
            <p:cNvSpPr/>
            <p:nvPr/>
          </p:nvSpPr>
          <p:spPr>
            <a:xfrm>
              <a:off x="428130" y="4865391"/>
              <a:ext cx="345051" cy="345051"/>
            </a:xfrm>
            <a:custGeom>
              <a:avLst/>
              <a:gdLst>
                <a:gd name="connsiteX0" fmla="*/ 345051 w 345051"/>
                <a:gd name="connsiteY0" fmla="*/ 172526 h 345051"/>
                <a:gd name="connsiteX1" fmla="*/ 172526 w 345051"/>
                <a:gd name="connsiteY1" fmla="*/ 345051 h 345051"/>
                <a:gd name="connsiteX2" fmla="*/ 0 w 345051"/>
                <a:gd name="connsiteY2" fmla="*/ 172526 h 345051"/>
                <a:gd name="connsiteX3" fmla="*/ 172526 w 345051"/>
                <a:gd name="connsiteY3" fmla="*/ 0 h 345051"/>
                <a:gd name="connsiteX4" fmla="*/ 345051 w 345051"/>
                <a:gd name="connsiteY4" fmla="*/ 172526 h 34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51" h="345051">
                  <a:moveTo>
                    <a:pt x="345051" y="172526"/>
                  </a:moveTo>
                  <a:cubicBezTo>
                    <a:pt x="345051" y="267809"/>
                    <a:pt x="267809" y="345051"/>
                    <a:pt x="172526" y="345051"/>
                  </a:cubicBezTo>
                  <a:cubicBezTo>
                    <a:pt x="77242" y="345051"/>
                    <a:pt x="0" y="267809"/>
                    <a:pt x="0" y="172526"/>
                  </a:cubicBezTo>
                  <a:cubicBezTo>
                    <a:pt x="0" y="77242"/>
                    <a:pt x="77242" y="0"/>
                    <a:pt x="172526" y="0"/>
                  </a:cubicBezTo>
                  <a:cubicBezTo>
                    <a:pt x="267809" y="0"/>
                    <a:pt x="345051" y="77242"/>
                    <a:pt x="345051" y="172526"/>
                  </a:cubicBezTo>
                  <a:close/>
                </a:path>
              </a:pathLst>
            </a:custGeom>
            <a:solidFill>
              <a:srgbClr val="E70082"/>
            </a:solidFill>
            <a:ln w="12700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 193">
              <a:extLst>
                <a:ext uri="{FF2B5EF4-FFF2-40B4-BE49-F238E27FC236}">
                  <a16:creationId xmlns:a16="http://schemas.microsoft.com/office/drawing/2014/main" id="{D44BB9AA-7B1B-30BD-3061-0DBB6B201A7F}"/>
                </a:ext>
              </a:extLst>
            </p:cNvPr>
            <p:cNvSpPr/>
            <p:nvPr/>
          </p:nvSpPr>
          <p:spPr>
            <a:xfrm>
              <a:off x="529291" y="4914185"/>
              <a:ext cx="150807" cy="176097"/>
            </a:xfrm>
            <a:custGeom>
              <a:avLst/>
              <a:gdLst>
                <a:gd name="connsiteX0" fmla="*/ 85106 w 150807"/>
                <a:gd name="connsiteY0" fmla="*/ 176098 h 176097"/>
                <a:gd name="connsiteX1" fmla="*/ 45161 w 150807"/>
                <a:gd name="connsiteY1" fmla="*/ 176098 h 176097"/>
                <a:gd name="connsiteX2" fmla="*/ 45161 w 150807"/>
                <a:gd name="connsiteY2" fmla="*/ 173074 h 176097"/>
                <a:gd name="connsiteX3" fmla="*/ 71527 w 150807"/>
                <a:gd name="connsiteY3" fmla="*/ 119367 h 176097"/>
                <a:gd name="connsiteX4" fmla="*/ 100187 w 150807"/>
                <a:gd name="connsiteY4" fmla="*/ 97223 h 176097"/>
                <a:gd name="connsiteX5" fmla="*/ 110883 w 150807"/>
                <a:gd name="connsiteY5" fmla="*/ 75465 h 176097"/>
                <a:gd name="connsiteX6" fmla="*/ 75424 w 150807"/>
                <a:gd name="connsiteY6" fmla="*/ 39985 h 176097"/>
                <a:gd name="connsiteX7" fmla="*/ 75424 w 150807"/>
                <a:gd name="connsiteY7" fmla="*/ 39985 h 176097"/>
                <a:gd name="connsiteX8" fmla="*/ 50337 w 150807"/>
                <a:gd name="connsiteY8" fmla="*/ 50377 h 176097"/>
                <a:gd name="connsiteX9" fmla="*/ 39945 w 150807"/>
                <a:gd name="connsiteY9" fmla="*/ 75465 h 176097"/>
                <a:gd name="connsiteX10" fmla="*/ 39945 w 150807"/>
                <a:gd name="connsiteY10" fmla="*/ 95681 h 176097"/>
                <a:gd name="connsiteX11" fmla="*/ 0 w 150807"/>
                <a:gd name="connsiteY11" fmla="*/ 95681 h 176097"/>
                <a:gd name="connsiteX12" fmla="*/ 0 w 150807"/>
                <a:gd name="connsiteY12" fmla="*/ 75465 h 176097"/>
                <a:gd name="connsiteX13" fmla="*/ 22083 w 150807"/>
                <a:gd name="connsiteY13" fmla="*/ 22104 h 176097"/>
                <a:gd name="connsiteX14" fmla="*/ 75404 w 150807"/>
                <a:gd name="connsiteY14" fmla="*/ 0 h 176097"/>
                <a:gd name="connsiteX15" fmla="*/ 75404 w 150807"/>
                <a:gd name="connsiteY15" fmla="*/ 0 h 176097"/>
                <a:gd name="connsiteX16" fmla="*/ 150808 w 150807"/>
                <a:gd name="connsiteY16" fmla="*/ 75444 h 176097"/>
                <a:gd name="connsiteX17" fmla="*/ 124584 w 150807"/>
                <a:gd name="connsiteY17" fmla="*/ 128846 h 176097"/>
                <a:gd name="connsiteX18" fmla="*/ 95924 w 150807"/>
                <a:gd name="connsiteY18" fmla="*/ 150990 h 176097"/>
                <a:gd name="connsiteX19" fmla="*/ 85086 w 150807"/>
                <a:gd name="connsiteY19" fmla="*/ 173074 h 176097"/>
                <a:gd name="connsiteX20" fmla="*/ 85086 w 150807"/>
                <a:gd name="connsiteY20" fmla="*/ 176098 h 17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807" h="176097">
                  <a:moveTo>
                    <a:pt x="85106" y="176098"/>
                  </a:moveTo>
                  <a:lnTo>
                    <a:pt x="45161" y="176098"/>
                  </a:lnTo>
                  <a:lnTo>
                    <a:pt x="45161" y="173074"/>
                  </a:lnTo>
                  <a:cubicBezTo>
                    <a:pt x="45161" y="152208"/>
                    <a:pt x="55026" y="132114"/>
                    <a:pt x="71527" y="119367"/>
                  </a:cubicBezTo>
                  <a:lnTo>
                    <a:pt x="100187" y="97223"/>
                  </a:lnTo>
                  <a:cubicBezTo>
                    <a:pt x="106885" y="92047"/>
                    <a:pt x="110883" y="83908"/>
                    <a:pt x="110883" y="75465"/>
                  </a:cubicBezTo>
                  <a:cubicBezTo>
                    <a:pt x="110883" y="55898"/>
                    <a:pt x="94970" y="39985"/>
                    <a:pt x="75424" y="39985"/>
                  </a:cubicBezTo>
                  <a:lnTo>
                    <a:pt x="75424" y="39985"/>
                  </a:lnTo>
                  <a:cubicBezTo>
                    <a:pt x="65945" y="39985"/>
                    <a:pt x="57055" y="43679"/>
                    <a:pt x="50337" y="50377"/>
                  </a:cubicBezTo>
                  <a:cubicBezTo>
                    <a:pt x="43639" y="57076"/>
                    <a:pt x="39945" y="65986"/>
                    <a:pt x="39945" y="75465"/>
                  </a:cubicBezTo>
                  <a:lnTo>
                    <a:pt x="39945" y="95681"/>
                  </a:lnTo>
                  <a:lnTo>
                    <a:pt x="0" y="95681"/>
                  </a:lnTo>
                  <a:lnTo>
                    <a:pt x="0" y="75465"/>
                  </a:lnTo>
                  <a:cubicBezTo>
                    <a:pt x="0" y="55310"/>
                    <a:pt x="7835" y="36372"/>
                    <a:pt x="22083" y="22104"/>
                  </a:cubicBezTo>
                  <a:cubicBezTo>
                    <a:pt x="36332" y="7855"/>
                    <a:pt x="55269" y="0"/>
                    <a:pt x="75404" y="0"/>
                  </a:cubicBezTo>
                  <a:lnTo>
                    <a:pt x="75404" y="0"/>
                  </a:lnTo>
                  <a:cubicBezTo>
                    <a:pt x="116993" y="0"/>
                    <a:pt x="150808" y="33856"/>
                    <a:pt x="150808" y="75444"/>
                  </a:cubicBezTo>
                  <a:cubicBezTo>
                    <a:pt x="150808" y="96188"/>
                    <a:pt x="141004" y="116160"/>
                    <a:pt x="124584" y="128846"/>
                  </a:cubicBezTo>
                  <a:lnTo>
                    <a:pt x="95924" y="150990"/>
                  </a:lnTo>
                  <a:cubicBezTo>
                    <a:pt x="89145" y="156227"/>
                    <a:pt x="85086" y="164488"/>
                    <a:pt x="85086" y="173074"/>
                  </a:cubicBezTo>
                  <a:lnTo>
                    <a:pt x="85086" y="17609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 194">
              <a:extLst>
                <a:ext uri="{FF2B5EF4-FFF2-40B4-BE49-F238E27FC236}">
                  <a16:creationId xmlns:a16="http://schemas.microsoft.com/office/drawing/2014/main" id="{055791FA-CBD2-37BF-D925-9FC489E8FEF6}"/>
                </a:ext>
              </a:extLst>
            </p:cNvPr>
            <p:cNvSpPr/>
            <p:nvPr/>
          </p:nvSpPr>
          <p:spPr>
            <a:xfrm>
              <a:off x="570474" y="5113706"/>
              <a:ext cx="47941" cy="47941"/>
            </a:xfrm>
            <a:custGeom>
              <a:avLst/>
              <a:gdLst>
                <a:gd name="connsiteX0" fmla="*/ 47942 w 47941"/>
                <a:gd name="connsiteY0" fmla="*/ 23971 h 47941"/>
                <a:gd name="connsiteX1" fmla="*/ 23971 w 47941"/>
                <a:gd name="connsiteY1" fmla="*/ 47942 h 47941"/>
                <a:gd name="connsiteX2" fmla="*/ 0 w 47941"/>
                <a:gd name="connsiteY2" fmla="*/ 23971 h 47941"/>
                <a:gd name="connsiteX3" fmla="*/ 23971 w 47941"/>
                <a:gd name="connsiteY3" fmla="*/ 0 h 47941"/>
                <a:gd name="connsiteX4" fmla="*/ 47942 w 47941"/>
                <a:gd name="connsiteY4" fmla="*/ 23971 h 47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41" h="47941">
                  <a:moveTo>
                    <a:pt x="47942" y="23971"/>
                  </a:moveTo>
                  <a:cubicBezTo>
                    <a:pt x="47942" y="37210"/>
                    <a:pt x="37210" y="47942"/>
                    <a:pt x="23971" y="47942"/>
                  </a:cubicBezTo>
                  <a:cubicBezTo>
                    <a:pt x="10732" y="47942"/>
                    <a:pt x="0" y="37210"/>
                    <a:pt x="0" y="23971"/>
                  </a:cubicBezTo>
                  <a:cubicBezTo>
                    <a:pt x="0" y="10732"/>
                    <a:pt x="10732" y="0"/>
                    <a:pt x="23971" y="0"/>
                  </a:cubicBezTo>
                  <a:cubicBezTo>
                    <a:pt x="37210" y="0"/>
                    <a:pt x="47942" y="10732"/>
                    <a:pt x="47942" y="23971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175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70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56AB7204-639F-5B01-273A-7220121FD0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008" t="27750" r="30868" b="32811"/>
          <a:stretch>
            <a:fillRect/>
          </a:stretch>
        </p:blipFill>
        <p:spPr>
          <a:xfrm rot="331360">
            <a:off x="-460834" y="-307011"/>
            <a:ext cx="7779668" cy="10521609"/>
          </a:xfrm>
          <a:custGeom>
            <a:avLst/>
            <a:gdLst>
              <a:gd name="connsiteX0" fmla="*/ 0 w 7779668"/>
              <a:gd name="connsiteY0" fmla="*/ 660011 h 10521609"/>
              <a:gd name="connsiteX1" fmla="*/ 6826167 w 7779668"/>
              <a:gd name="connsiteY1" fmla="*/ 0 h 10521609"/>
              <a:gd name="connsiteX2" fmla="*/ 7779668 w 7779668"/>
              <a:gd name="connsiteY2" fmla="*/ 9861599 h 10521609"/>
              <a:gd name="connsiteX3" fmla="*/ 953502 w 7779668"/>
              <a:gd name="connsiteY3" fmla="*/ 10521609 h 1052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9668" h="10521609">
                <a:moveTo>
                  <a:pt x="0" y="660011"/>
                </a:moveTo>
                <a:lnTo>
                  <a:pt x="6826167" y="0"/>
                </a:lnTo>
                <a:lnTo>
                  <a:pt x="7779668" y="9861599"/>
                </a:lnTo>
                <a:lnTo>
                  <a:pt x="953502" y="10521609"/>
                </a:lnTo>
                <a:close/>
              </a:path>
            </a:pathLst>
          </a:custGeom>
        </p:spPr>
      </p:pic>
      <p:pic>
        <p:nvPicPr>
          <p:cNvPr id="13" name="LOGO">
            <a:extLst>
              <a:ext uri="{FF2B5EF4-FFF2-40B4-BE49-F238E27FC236}">
                <a16:creationId xmlns:a16="http://schemas.microsoft.com/office/drawing/2014/main" id="{BCF92C67-4DE4-5F2B-1138-14CE077D49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4241" y="8673374"/>
            <a:ext cx="1549037" cy="107521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2474850-D6E1-3E11-09B6-E7D8A7C09CFD}"/>
              </a:ext>
            </a:extLst>
          </p:cNvPr>
          <p:cNvSpPr txBox="1"/>
          <p:nvPr userDrawn="1"/>
        </p:nvSpPr>
        <p:spPr>
          <a:xfrm>
            <a:off x="3080559" y="7430989"/>
            <a:ext cx="5661421" cy="678082"/>
          </a:xfrm>
          <a:prstGeom prst="rect">
            <a:avLst/>
          </a:prstGeom>
          <a:noFill/>
        </p:spPr>
        <p:txBody>
          <a:bodyPr wrap="square" numCol="2">
            <a:noAutofit/>
          </a:bodyPr>
          <a:lstStyle/>
          <a:p>
            <a:pPr marL="360000" lvl="1" indent="-180000">
              <a:lnSpc>
                <a:spcPct val="100000"/>
              </a:lnSpc>
              <a:spcAft>
                <a:spcPts val="200"/>
              </a:spcAft>
              <a:buClr>
                <a:srgbClr val="00A497"/>
              </a:buClr>
              <a:buFont typeface="System Font Regular"/>
              <a:buChar char="­"/>
            </a:pPr>
            <a:endParaRPr lang="en-GB" sz="1200" b="0" i="0" kern="1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480669C-00C8-361E-E360-A579BCB1AEAB}"/>
              </a:ext>
            </a:extLst>
          </p:cNvPr>
          <p:cNvSpPr/>
          <p:nvPr userDrawn="1"/>
        </p:nvSpPr>
        <p:spPr>
          <a:xfrm>
            <a:off x="0" y="0"/>
            <a:ext cx="1901952" cy="1975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1141E6CE-198C-CA13-79C0-F2A4830B8E3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29225" t="38469"/>
          <a:stretch>
            <a:fillRect/>
          </a:stretch>
        </p:blipFill>
        <p:spPr>
          <a:xfrm rot="4352225">
            <a:off x="5532658" y="-155293"/>
            <a:ext cx="1595819" cy="1387396"/>
          </a:xfrm>
          <a:custGeom>
            <a:avLst/>
            <a:gdLst>
              <a:gd name="connsiteX0" fmla="*/ 0 w 2809829"/>
              <a:gd name="connsiteY0" fmla="*/ 2442849 h 2442849"/>
              <a:gd name="connsiteX1" fmla="*/ 768490 w 2809829"/>
              <a:gd name="connsiteY1" fmla="*/ 0 h 2442849"/>
              <a:gd name="connsiteX2" fmla="*/ 2809829 w 2809829"/>
              <a:gd name="connsiteY2" fmla="*/ 642179 h 2442849"/>
              <a:gd name="connsiteX3" fmla="*/ 2809829 w 2809829"/>
              <a:gd name="connsiteY3" fmla="*/ 2442849 h 2442849"/>
              <a:gd name="connsiteX4" fmla="*/ 0 w 2809829"/>
              <a:gd name="connsiteY4" fmla="*/ 2442849 h 24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9829" h="2442849">
                <a:moveTo>
                  <a:pt x="0" y="2442849"/>
                </a:moveTo>
                <a:lnTo>
                  <a:pt x="768490" y="0"/>
                </a:lnTo>
                <a:lnTo>
                  <a:pt x="2809829" y="642179"/>
                </a:lnTo>
                <a:lnTo>
                  <a:pt x="2809829" y="2442849"/>
                </a:lnTo>
                <a:lnTo>
                  <a:pt x="0" y="244284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2694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5548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71007-a042-4f72-b1fe-c1435c8db4b0">
      <Terms xmlns="http://schemas.microsoft.com/office/infopath/2007/PartnerControls"/>
    </lcf76f155ced4ddcb4097134ff3c332f>
    <TaxCatchAll xmlns="76336a43-92ed-4dd1-940a-76c36ec82a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41070CFB407845A022FD346160C14B" ma:contentTypeVersion="19" ma:contentTypeDescription="Create a new document." ma:contentTypeScope="" ma:versionID="a4d50812911860a238ecbb780df3ebdf">
  <xsd:schema xmlns:xsd="http://www.w3.org/2001/XMLSchema" xmlns:xs="http://www.w3.org/2001/XMLSchema" xmlns:p="http://schemas.microsoft.com/office/2006/metadata/properties" xmlns:ns2="2b271007-a042-4f72-b1fe-c1435c8db4b0" xmlns:ns3="76336a43-92ed-4dd1-940a-76c36ec82a80" targetNamespace="http://schemas.microsoft.com/office/2006/metadata/properties" ma:root="true" ma:fieldsID="5b4105f88c930b7f80d8ad1e238e28ef" ns2:_="" ns3:_="">
    <xsd:import namespace="2b271007-a042-4f72-b1fe-c1435c8db4b0"/>
    <xsd:import namespace="76336a43-92ed-4dd1-940a-76c36ec82a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71007-a042-4f72-b1fe-c1435c8db4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128a21c-5e3a-406e-895a-b38a2baac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36a43-92ed-4dd1-940a-76c36ec82a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08256aa-8d4b-48e2-9daa-4f4722f44d6c}" ma:internalName="TaxCatchAll" ma:showField="CatchAllData" ma:web="76336a43-92ed-4dd1-940a-76c36ec82a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9AEFE0-9435-4B10-8386-46310B21435D}">
  <ds:schemaRefs>
    <ds:schemaRef ds:uri="http://schemas.microsoft.com/office/2006/metadata/properties"/>
    <ds:schemaRef ds:uri="http://schemas.microsoft.com/office/infopath/2007/PartnerControls"/>
    <ds:schemaRef ds:uri="ab208308-0bbf-4a91-9780-621ec749a0c1"/>
    <ds:schemaRef ds:uri="c8697cf2-299b-47ba-9e69-cf40664fdaac"/>
  </ds:schemaRefs>
</ds:datastoreItem>
</file>

<file path=customXml/itemProps2.xml><?xml version="1.0" encoding="utf-8"?>
<ds:datastoreItem xmlns:ds="http://schemas.openxmlformats.org/officeDocument/2006/customXml" ds:itemID="{C2369DCB-A627-4D1C-80BE-5890C87170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D256D8-DC18-4FED-B802-AFAFD1C46C4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Century Gothic</vt:lpstr>
      <vt:lpstr>Symbol</vt:lpstr>
      <vt:lpstr>System Font Regular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Isla Arnold</dc:creator>
  <cp:lastModifiedBy>Jon Crossley</cp:lastModifiedBy>
  <cp:revision>12</cp:revision>
  <dcterms:created xsi:type="dcterms:W3CDTF">2025-04-30T10:16:48Z</dcterms:created>
  <dcterms:modified xsi:type="dcterms:W3CDTF">2025-05-08T23:04:16Z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0x010100C341070CFB407845A022FD346160C14B</vt:lpwstr>
  </property>
  <property fmtid="{D5CDD505-2E9C-101B-9397-08002B2CF9AE}" pid="3" name="MediaServiceImageTags">
    <vt:lpwstr/>
  </property>
</Properties>
</file>