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sldIdLst>
    <p:sldId id="256" r:id="rId4"/>
    <p:sldId id="261" r:id="rId5"/>
    <p:sldId id="264" r:id="rId6"/>
    <p:sldId id="265" r:id="rId7"/>
    <p:sldId id="258" r:id="rId8"/>
    <p:sldId id="266" r:id="rId9"/>
    <p:sldId id="267" r:id="rId10"/>
    <p:sldId id="262" r:id="rId11"/>
    <p:sldId id="263" r:id="rId12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AE7D27-E57A-5F2F-CE18-5D3433A450E2}" name="Aiste Staraite" initials="AS" userId="S::aiste@globalhearthub.org::c89345de-4d52-4c5a-b5ce-c333fc7f94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4CA76-BF25-3243-99BF-06D25C95ECF3}" v="14" dt="2023-03-03T20:01:49.678"/>
    <p1510:client id="{BBB31716-6377-8D98-0B2C-31727780E969}" v="2" dt="2023-03-03T14:16:08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2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2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10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5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0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3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8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5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5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3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25208-BA4C-4AAF-AC90-FF4C29ACA675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5B4B-4095-4EFE-99DA-28FA6FAB3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1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BEB5B5DC-608F-9B58-F4C0-1A35E21DB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B366C1-9357-083F-B0EC-D5AA44619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76" y="372123"/>
            <a:ext cx="2988000" cy="107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64DBC-E969-F7B5-4CB1-15AC4C09E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950" cy="10287000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49322FC0-CEAD-FAF1-F3D5-3F3857CB5B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45" b="31728"/>
          <a:stretch/>
        </p:blipFill>
        <p:spPr>
          <a:xfrm>
            <a:off x="4057650" y="3263900"/>
            <a:ext cx="6229350" cy="7023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685696-C6F7-990A-2498-B5CC999B8BD2}"/>
              </a:ext>
            </a:extLst>
          </p:cNvPr>
          <p:cNvSpPr txBox="1"/>
          <p:nvPr/>
        </p:nvSpPr>
        <p:spPr>
          <a:xfrm>
            <a:off x="5791200" y="4844055"/>
            <a:ext cx="4080826" cy="497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“Early on I </a:t>
            </a:r>
          </a:p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decided HF was</a:t>
            </a:r>
          </a:p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 not going to define</a:t>
            </a:r>
          </a:p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 me. With the right</a:t>
            </a:r>
          </a:p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 support, tools, and</a:t>
            </a:r>
          </a:p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 resources I could</a:t>
            </a:r>
          </a:p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 live the quality of</a:t>
            </a:r>
          </a:p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 life I deserved.”</a:t>
            </a:r>
          </a:p>
          <a:p>
            <a:pPr algn="r">
              <a:lnSpc>
                <a:spcPts val="38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Marc Bains,</a:t>
            </a:r>
          </a:p>
          <a:p>
            <a:pPr algn="r">
              <a:lnSpc>
                <a:spcPts val="24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 Heart Failure Survivor</a:t>
            </a:r>
            <a:endParaRPr lang="en-GB" b="1" dirty="0">
              <a:solidFill>
                <a:srgbClr val="5A2684"/>
              </a:solidFill>
              <a:latin typeface="Sofia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5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DF10-D8B7-CD4B-6B6A-4A727237F7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5F0EC-D356-E551-1B72-C90F4D96EC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7739062-3186-8FA1-C9C8-67857A1DB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B366C1-9357-083F-B0EC-D5AA44619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76" y="372123"/>
            <a:ext cx="2988000" cy="107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64DBC-E969-F7B5-4CB1-15AC4C09E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950" cy="10287000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DCB90ED-9BDE-6036-C387-5BB6AB4FF2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2" b="24420"/>
          <a:stretch/>
        </p:blipFill>
        <p:spPr>
          <a:xfrm>
            <a:off x="5430838" y="3375968"/>
            <a:ext cx="4856162" cy="69110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685696-C6F7-990A-2498-B5CC999B8BD2}"/>
              </a:ext>
            </a:extLst>
          </p:cNvPr>
          <p:cNvSpPr txBox="1"/>
          <p:nvPr/>
        </p:nvSpPr>
        <p:spPr>
          <a:xfrm>
            <a:off x="6409392" y="5382886"/>
            <a:ext cx="3613150" cy="39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“Having a </a:t>
            </a:r>
          </a:p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supportive </a:t>
            </a:r>
          </a:p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community makes </a:t>
            </a:r>
          </a:p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a huge difference to my Heart Failure Journey.”</a:t>
            </a:r>
          </a:p>
          <a:p>
            <a:pPr algn="r">
              <a:lnSpc>
                <a:spcPts val="38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Person living</a:t>
            </a:r>
          </a:p>
          <a:p>
            <a:pPr algn="r">
              <a:lnSpc>
                <a:spcPts val="24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with Heart Failure</a:t>
            </a:r>
            <a:endParaRPr lang="en-GB" b="1" dirty="0">
              <a:solidFill>
                <a:srgbClr val="5A2684"/>
              </a:solidFill>
              <a:latin typeface="Sofia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3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DB25C1A-00AB-DF95-83F3-C105E085F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0287000" cy="10287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B366C1-9357-083F-B0EC-D5AA44619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76" y="372123"/>
            <a:ext cx="2988000" cy="107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64DBC-E969-F7B5-4CB1-15AC4C09E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950" cy="10287000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DCB90ED-9BDE-6036-C387-5BB6AB4FF2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2" b="24420"/>
          <a:stretch/>
        </p:blipFill>
        <p:spPr>
          <a:xfrm>
            <a:off x="5430838" y="3375968"/>
            <a:ext cx="4856162" cy="69110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685696-C6F7-990A-2498-B5CC999B8BD2}"/>
              </a:ext>
            </a:extLst>
          </p:cNvPr>
          <p:cNvSpPr txBox="1"/>
          <p:nvPr/>
        </p:nvSpPr>
        <p:spPr>
          <a:xfrm>
            <a:off x="6055988" y="6500488"/>
            <a:ext cx="4087576" cy="189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“Heart Failure </a:t>
            </a:r>
          </a:p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doesn’t control me.”</a:t>
            </a:r>
          </a:p>
          <a:p>
            <a:pPr algn="r">
              <a:lnSpc>
                <a:spcPts val="38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Person living</a:t>
            </a:r>
          </a:p>
          <a:p>
            <a:pPr algn="r">
              <a:lnSpc>
                <a:spcPts val="24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with Heart Failure</a:t>
            </a:r>
            <a:endParaRPr lang="en-GB" b="1" dirty="0">
              <a:solidFill>
                <a:srgbClr val="5A2684"/>
              </a:solidFill>
              <a:latin typeface="Sofia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6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blue, posing&#10;&#10;Description automatically generated">
            <a:extLst>
              <a:ext uri="{FF2B5EF4-FFF2-40B4-BE49-F238E27FC236}">
                <a16:creationId xmlns:a16="http://schemas.microsoft.com/office/drawing/2014/main" id="{06A1B034-6D94-14E9-290C-1640B86E8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0287000" cy="10287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B366C1-9357-083F-B0EC-D5AA44619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76" y="372123"/>
            <a:ext cx="2988000" cy="107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64DBC-E969-F7B5-4CB1-15AC4C09E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950" cy="10287000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DCB90ED-9BDE-6036-C387-5BB6AB4FF2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2" b="24420"/>
          <a:stretch/>
        </p:blipFill>
        <p:spPr>
          <a:xfrm>
            <a:off x="5430838" y="3375968"/>
            <a:ext cx="4856162" cy="69110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685696-C6F7-990A-2498-B5CC999B8BD2}"/>
              </a:ext>
            </a:extLst>
          </p:cNvPr>
          <p:cNvSpPr txBox="1"/>
          <p:nvPr/>
        </p:nvSpPr>
        <p:spPr>
          <a:xfrm>
            <a:off x="6470627" y="6029338"/>
            <a:ext cx="3613150" cy="292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“Every day is an opportunity to be </a:t>
            </a:r>
          </a:p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a Heart Failure</a:t>
            </a:r>
          </a:p>
          <a:p>
            <a:pPr algn="r"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Survivor.”</a:t>
            </a:r>
          </a:p>
          <a:p>
            <a:pPr algn="r">
              <a:lnSpc>
                <a:spcPts val="38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Person living</a:t>
            </a:r>
          </a:p>
          <a:p>
            <a:pPr algn="r">
              <a:lnSpc>
                <a:spcPts val="24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with Heart Failure</a:t>
            </a:r>
            <a:endParaRPr lang="en-GB" b="1" dirty="0">
              <a:solidFill>
                <a:srgbClr val="5A2684"/>
              </a:solidFill>
              <a:latin typeface="Sofia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945009A8-1A31-AA1B-787C-B572964598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/>
          <a:stretch/>
        </p:blipFill>
        <p:spPr>
          <a:xfrm>
            <a:off x="-14288" y="13494"/>
            <a:ext cx="10287794" cy="10273506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0BF427F-C400-6E7E-A2A4-11D1B62B1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" y="547690"/>
            <a:ext cx="2988000" cy="1079000"/>
          </a:xfrm>
          <a:prstGeom prst="rect">
            <a:avLst/>
          </a:prstGeom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D412EAC4-8AE8-DC1F-298B-EFD68CCC9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0" b="30636"/>
          <a:stretch/>
        </p:blipFill>
        <p:spPr>
          <a:xfrm>
            <a:off x="-14288" y="3938590"/>
            <a:ext cx="5527676" cy="6369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2FE7B6-A3FF-961C-1867-8BE1D3C3E1A8}"/>
              </a:ext>
            </a:extLst>
          </p:cNvPr>
          <p:cNvSpPr txBox="1"/>
          <p:nvPr/>
        </p:nvSpPr>
        <p:spPr>
          <a:xfrm>
            <a:off x="398929" y="6675330"/>
            <a:ext cx="3886200" cy="192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“Heart Failure </a:t>
            </a:r>
          </a:p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won’t stop me.”</a:t>
            </a:r>
          </a:p>
          <a:p>
            <a:pPr>
              <a:lnSpc>
                <a:spcPts val="40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Person living with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Heart Failure</a:t>
            </a:r>
            <a:endParaRPr lang="en-GB" b="1" dirty="0">
              <a:solidFill>
                <a:srgbClr val="5A2684"/>
              </a:solidFill>
              <a:latin typeface="Sofia Pro" panose="00000500000000000000" pitchFamily="50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5CE87B-8B3A-AC75-E088-D31EEC71B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38" y="13494"/>
            <a:ext cx="74295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7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3A42F0B9-A660-6927-258D-4A09DEF72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" b="1220"/>
          <a:stretch/>
        </p:blipFill>
        <p:spPr>
          <a:xfrm>
            <a:off x="-14288" y="0"/>
            <a:ext cx="10301288" cy="10307638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0BF427F-C400-6E7E-A2A4-11D1B62B1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" y="547690"/>
            <a:ext cx="2988000" cy="1079000"/>
          </a:xfrm>
          <a:prstGeom prst="rect">
            <a:avLst/>
          </a:prstGeom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D412EAC4-8AE8-DC1F-298B-EFD68CCC9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0" b="30636"/>
          <a:stretch/>
        </p:blipFill>
        <p:spPr>
          <a:xfrm>
            <a:off x="-14288" y="3938590"/>
            <a:ext cx="5527676" cy="6369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2FE7B6-A3FF-961C-1867-8BE1D3C3E1A8}"/>
              </a:ext>
            </a:extLst>
          </p:cNvPr>
          <p:cNvSpPr txBox="1"/>
          <p:nvPr/>
        </p:nvSpPr>
        <p:spPr>
          <a:xfrm>
            <a:off x="251844" y="6565754"/>
            <a:ext cx="3886200" cy="192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“I am more than my Heart Failure.”</a:t>
            </a:r>
          </a:p>
          <a:p>
            <a:pPr>
              <a:lnSpc>
                <a:spcPts val="40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Person living with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Heart Failure</a:t>
            </a:r>
            <a:endParaRPr lang="en-GB" b="1" dirty="0">
              <a:solidFill>
                <a:srgbClr val="5A2684"/>
              </a:solidFill>
              <a:latin typeface="Sofia Pro" panose="00000500000000000000" pitchFamily="50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5CE87B-8B3A-AC75-E088-D31EEC71B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38" y="13494"/>
            <a:ext cx="74295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1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BEEB-31B3-183B-E002-3E4524B4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Content Placeholder 18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0FD5666B-8A05-58E3-CC70-88610B1FA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6350"/>
            <a:ext cx="10301288" cy="10301288"/>
          </a:xfr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0BF427F-C400-6E7E-A2A4-11D1B62B1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" y="547690"/>
            <a:ext cx="2988000" cy="1079000"/>
          </a:xfrm>
          <a:prstGeom prst="rect">
            <a:avLst/>
          </a:prstGeom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D412EAC4-8AE8-DC1F-298B-EFD68CCC9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0" b="30636"/>
          <a:stretch/>
        </p:blipFill>
        <p:spPr>
          <a:xfrm>
            <a:off x="-14288" y="3938590"/>
            <a:ext cx="5527676" cy="6369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2FE7B6-A3FF-961C-1867-8BE1D3C3E1A8}"/>
              </a:ext>
            </a:extLst>
          </p:cNvPr>
          <p:cNvSpPr txBox="1"/>
          <p:nvPr/>
        </p:nvSpPr>
        <p:spPr>
          <a:xfrm>
            <a:off x="381000" y="5935239"/>
            <a:ext cx="3886200" cy="346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“Heart Failure </a:t>
            </a:r>
          </a:p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won't hold </a:t>
            </a:r>
          </a:p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me back. I am </a:t>
            </a:r>
          </a:p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ready to </a:t>
            </a:r>
          </a:p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live my best life.”</a:t>
            </a:r>
          </a:p>
          <a:p>
            <a:pPr>
              <a:lnSpc>
                <a:spcPts val="40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Person living with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Heart Failure</a:t>
            </a:r>
            <a:endParaRPr lang="en-GB" b="1" dirty="0">
              <a:solidFill>
                <a:srgbClr val="5A2684"/>
              </a:solidFill>
              <a:latin typeface="Sofia Pro" panose="00000500000000000000" pitchFamily="50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5CE87B-8B3A-AC75-E088-D31EEC71B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38" y="13494"/>
            <a:ext cx="74295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BEEB-31B3-183B-E002-3E4524B4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8AF9F7-B42B-6681-B6D6-2EDCBDCCC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0282238" cy="10282238"/>
          </a:xfr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0BF427F-C400-6E7E-A2A4-11D1B62B1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" y="547690"/>
            <a:ext cx="2988000" cy="1079000"/>
          </a:xfrm>
          <a:prstGeom prst="rect">
            <a:avLst/>
          </a:prstGeom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D412EAC4-8AE8-DC1F-298B-EFD68CCC9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0" b="37651"/>
          <a:stretch/>
        </p:blipFill>
        <p:spPr>
          <a:xfrm>
            <a:off x="0" y="4557317"/>
            <a:ext cx="5527676" cy="57249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2FE7B6-A3FF-961C-1867-8BE1D3C3E1A8}"/>
              </a:ext>
            </a:extLst>
          </p:cNvPr>
          <p:cNvSpPr txBox="1"/>
          <p:nvPr/>
        </p:nvSpPr>
        <p:spPr>
          <a:xfrm>
            <a:off x="552450" y="6163839"/>
            <a:ext cx="3562350" cy="346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“I won't let </a:t>
            </a:r>
          </a:p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Heart Failure </a:t>
            </a:r>
          </a:p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stop me from </a:t>
            </a:r>
          </a:p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living on my </a:t>
            </a:r>
          </a:p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own terms.”</a:t>
            </a:r>
          </a:p>
          <a:p>
            <a:pPr>
              <a:lnSpc>
                <a:spcPts val="40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Person living with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Heart Failure</a:t>
            </a:r>
            <a:endParaRPr lang="en-GB" b="1" dirty="0">
              <a:solidFill>
                <a:srgbClr val="5A2684"/>
              </a:solidFill>
              <a:latin typeface="Sofia Pro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71647A-C8E0-3F52-234A-CE0049D67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75" y="0"/>
            <a:ext cx="74295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3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BEEB-31B3-183B-E002-3E4524B4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B307F5E2-9784-1300-2A25-A4E4ADCB6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6350"/>
            <a:ext cx="10275888" cy="10275888"/>
          </a:xfr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0BF427F-C400-6E7E-A2A4-11D1B62B1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" y="547690"/>
            <a:ext cx="2988000" cy="1079000"/>
          </a:xfrm>
          <a:prstGeom prst="rect">
            <a:avLst/>
          </a:prstGeom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D412EAC4-8AE8-DC1F-298B-EFD68CCC9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4" b="35525"/>
          <a:stretch/>
        </p:blipFill>
        <p:spPr>
          <a:xfrm>
            <a:off x="-1588" y="4360467"/>
            <a:ext cx="5770564" cy="59201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2FE7B6-A3FF-961C-1867-8BE1D3C3E1A8}"/>
              </a:ext>
            </a:extLst>
          </p:cNvPr>
          <p:cNvSpPr txBox="1"/>
          <p:nvPr/>
        </p:nvSpPr>
        <p:spPr>
          <a:xfrm>
            <a:off x="342053" y="6549073"/>
            <a:ext cx="3562350" cy="29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000" b="1" i="1" dirty="0">
                <a:solidFill>
                  <a:srgbClr val="5A2684"/>
                </a:solidFill>
                <a:latin typeface="Sofia Pro" panose="00000500000000000000" pitchFamily="50" charset="0"/>
              </a:rPr>
              <a:t>"When it comes to Heart Failure, no one should have to face it alone."</a:t>
            </a:r>
          </a:p>
          <a:p>
            <a:pPr>
              <a:lnSpc>
                <a:spcPts val="40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Person living with 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rgbClr val="5A2684"/>
                </a:solidFill>
                <a:latin typeface="Sofia Pro" panose="00000500000000000000" pitchFamily="50" charset="0"/>
              </a:rPr>
              <a:t>Heart Failure</a:t>
            </a:r>
            <a:endParaRPr lang="en-GB" b="1" dirty="0">
              <a:solidFill>
                <a:srgbClr val="5A2684"/>
              </a:solidFill>
              <a:latin typeface="Sofia Pro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71647A-C8E0-3F52-234A-CE0049D67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75" y="0"/>
            <a:ext cx="74295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7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41070CFB407845A022FD346160C14B" ma:contentTypeVersion="16" ma:contentTypeDescription="Create a new document." ma:contentTypeScope="" ma:versionID="433fdd7dbcfd301359805647537c6477">
  <xsd:schema xmlns:xsd="http://www.w3.org/2001/XMLSchema" xmlns:xs="http://www.w3.org/2001/XMLSchema" xmlns:p="http://schemas.microsoft.com/office/2006/metadata/properties" xmlns:ns2="2b271007-a042-4f72-b1fe-c1435c8db4b0" xmlns:ns3="76336a43-92ed-4dd1-940a-76c36ec82a80" targetNamespace="http://schemas.microsoft.com/office/2006/metadata/properties" ma:root="true" ma:fieldsID="2667b6925ac48c793e0863dee66ab5a8" ns2:_="" ns3:_="">
    <xsd:import namespace="2b271007-a042-4f72-b1fe-c1435c8db4b0"/>
    <xsd:import namespace="76336a43-92ed-4dd1-940a-76c36ec82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71007-a042-4f72-b1fe-c1435c8db4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28a21c-5e3a-406e-895a-b38a2baac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36a43-92ed-4dd1-940a-76c36ec82a8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8256aa-8d4b-48e2-9daa-4f4722f44d6c}" ma:internalName="TaxCatchAll" ma:showField="CatchAllData" ma:web="76336a43-92ed-4dd1-940a-76c36ec82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DE927-207C-4A2D-82CB-09388AD988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71007-a042-4f72-b1fe-c1435c8db4b0"/>
    <ds:schemaRef ds:uri="76336a43-92ed-4dd1-940a-76c36ec82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924D43-D059-4764-ACF7-04776934C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195</TotalTime>
  <Words>185</Words>
  <Application>Microsoft Macintosh PowerPoint</Application>
  <PresentationFormat>Custom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Sofia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 Duran Nyssen</dc:creator>
  <cp:lastModifiedBy>Roldan, Deborah Miranda</cp:lastModifiedBy>
  <cp:revision>29</cp:revision>
  <dcterms:created xsi:type="dcterms:W3CDTF">2023-02-27T10:33:44Z</dcterms:created>
  <dcterms:modified xsi:type="dcterms:W3CDTF">2023-03-03T20:08:12Z</dcterms:modified>
</cp:coreProperties>
</file>