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4" r:id="rId3"/>
  </p:sldMasterIdLst>
  <p:sldIdLst>
    <p:sldId id="256" r:id="rId4"/>
    <p:sldId id="257" r:id="rId5"/>
    <p:sldId id="258" r:id="rId6"/>
    <p:sldId id="259" r:id="rId7"/>
    <p:sldId id="260" r:id="rId8"/>
    <p:sldId id="261" r:id="rId9"/>
  </p:sldIdLst>
  <p:sldSz cx="10287000" cy="10287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alibri Light" panose="020F0302020204030204" pitchFamily="34" charset="0"/>
      <p:regular r:id="rId14"/>
      <p:italic r:id="rId15"/>
    </p:embeddedFont>
    <p:embeddedFont>
      <p:font typeface="Poppins" pitchFamily="2" charset="77"/>
      <p:regular r:id="rId16"/>
      <p:bold r:id="rId17"/>
      <p:italic r:id="rId18"/>
      <p:boldItalic r:id="rId19"/>
    </p:embeddedFont>
    <p:embeddedFont>
      <p:font typeface="Poppins SemiBold" panose="020B0604020202020204" pitchFamily="3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3AE7D27-E57A-5F2F-CE18-5D3433A450E2}" name="Aiste Staraite" initials="AS" userId="S::aiste@globalhearthub.org::c89345de-4d52-4c5a-b5ce-c333fc7f94d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EAF6"/>
    <a:srgbClr val="5A26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0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44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21" Type="http://schemas.openxmlformats.org/officeDocument/2006/relationships/font" Target="fonts/font12.fntdata"/><Relationship Id="rId7" Type="http://schemas.openxmlformats.org/officeDocument/2006/relationships/slide" Target="slides/slide4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font" Target="fonts/font2.fntdata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microsoft.com/office/2018/10/relationships/authors" Target="author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1683545"/>
            <a:ext cx="8743950" cy="3581400"/>
          </a:xfrm>
        </p:spPr>
        <p:txBody>
          <a:bodyPr anchor="b"/>
          <a:lstStyle>
            <a:lvl1pPr algn="ctr">
              <a:defRPr sz="67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5875" y="5403057"/>
            <a:ext cx="7715250" cy="2483643"/>
          </a:xfrm>
        </p:spPr>
        <p:txBody>
          <a:bodyPr/>
          <a:lstStyle>
            <a:lvl1pPr marL="0" indent="0" algn="ctr">
              <a:buNone/>
              <a:defRPr sz="2700"/>
            </a:lvl1pPr>
            <a:lvl2pPr marL="514350" indent="0" algn="ctr">
              <a:buNone/>
              <a:defRPr sz="2250"/>
            </a:lvl2pPr>
            <a:lvl3pPr marL="1028700" indent="0" algn="ctr">
              <a:buNone/>
              <a:defRPr sz="2025"/>
            </a:lvl3pPr>
            <a:lvl4pPr marL="1543050" indent="0" algn="ctr">
              <a:buNone/>
              <a:defRPr sz="1800"/>
            </a:lvl4pPr>
            <a:lvl5pPr marL="2057400" indent="0" algn="ctr">
              <a:buNone/>
              <a:defRPr sz="1800"/>
            </a:lvl5pPr>
            <a:lvl6pPr marL="2571750" indent="0" algn="ctr">
              <a:buNone/>
              <a:defRPr sz="1800"/>
            </a:lvl6pPr>
            <a:lvl7pPr marL="3086100" indent="0" algn="ctr">
              <a:buNone/>
              <a:defRPr sz="1800"/>
            </a:lvl7pPr>
            <a:lvl8pPr marL="3600450" indent="0" algn="ctr">
              <a:buNone/>
              <a:defRPr sz="1800"/>
            </a:lvl8pPr>
            <a:lvl9pPr marL="41148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25208-BA4C-4AAF-AC90-FF4C29ACA675}" type="datetimeFigureOut">
              <a:rPr lang="en-GB" smtClean="0"/>
              <a:t>03/03/2023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95B4B-4095-4EFE-99DA-28FA6FAB3F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645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25208-BA4C-4AAF-AC90-FF4C29ACA675}" type="datetimeFigureOut">
              <a:rPr lang="en-GB" smtClean="0"/>
              <a:t>03/03/2023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95B4B-4095-4EFE-99DA-28FA6FAB3F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5521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1635" y="547688"/>
            <a:ext cx="2218134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07232" y="547688"/>
            <a:ext cx="6525816" cy="87177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25208-BA4C-4AAF-AC90-FF4C29ACA675}" type="datetimeFigureOut">
              <a:rPr lang="en-GB" smtClean="0"/>
              <a:t>03/03/2023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95B4B-4095-4EFE-99DA-28FA6FAB3F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8101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25208-BA4C-4AAF-AC90-FF4C29ACA675}" type="datetimeFigureOut">
              <a:rPr lang="en-GB" smtClean="0"/>
              <a:t>03/03/2023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95B4B-4095-4EFE-99DA-28FA6FAB3F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7050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874" y="2564609"/>
            <a:ext cx="8872538" cy="4279106"/>
          </a:xfrm>
        </p:spPr>
        <p:txBody>
          <a:bodyPr anchor="b"/>
          <a:lstStyle>
            <a:lvl1pPr>
              <a:defRPr sz="67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1874" y="6884197"/>
            <a:ext cx="8872538" cy="2250281"/>
          </a:xfrm>
        </p:spPr>
        <p:txBody>
          <a:bodyPr/>
          <a:lstStyle>
            <a:lvl1pPr marL="0" indent="0">
              <a:buNone/>
              <a:defRPr sz="2700">
                <a:solidFill>
                  <a:schemeClr val="tx1"/>
                </a:solidFill>
              </a:defRPr>
            </a:lvl1pPr>
            <a:lvl2pPr marL="51435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2pPr>
            <a:lvl3pPr marL="1028700" indent="0">
              <a:buNone/>
              <a:defRPr sz="2025">
                <a:solidFill>
                  <a:schemeClr val="tx1">
                    <a:tint val="75000"/>
                  </a:schemeClr>
                </a:solidFill>
              </a:defRPr>
            </a:lvl3pPr>
            <a:lvl4pPr marL="15430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057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5717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0861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36004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1148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25208-BA4C-4AAF-AC90-FF4C29ACA675}" type="datetimeFigureOut">
              <a:rPr lang="en-GB" smtClean="0"/>
              <a:t>03/03/2023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95B4B-4095-4EFE-99DA-28FA6FAB3F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5100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7231" y="2738438"/>
            <a:ext cx="4371975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794" y="2738438"/>
            <a:ext cx="4371975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25208-BA4C-4AAF-AC90-FF4C29ACA675}" type="datetimeFigureOut">
              <a:rPr lang="en-GB" smtClean="0"/>
              <a:t>03/03/2023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95B4B-4095-4EFE-99DA-28FA6FAB3F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7230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71" y="547690"/>
            <a:ext cx="8872538" cy="19883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8572" y="2521745"/>
            <a:ext cx="4351883" cy="123586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250" b="1"/>
            </a:lvl2pPr>
            <a:lvl3pPr marL="1028700" indent="0">
              <a:buNone/>
              <a:defRPr sz="2025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8572" y="3757613"/>
            <a:ext cx="4351883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07794" y="2521745"/>
            <a:ext cx="4373315" cy="123586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250" b="1"/>
            </a:lvl2pPr>
            <a:lvl3pPr marL="1028700" indent="0">
              <a:buNone/>
              <a:defRPr sz="2025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07794" y="3757613"/>
            <a:ext cx="4373315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25208-BA4C-4AAF-AC90-FF4C29ACA675}" type="datetimeFigureOut">
              <a:rPr lang="en-GB" smtClean="0"/>
              <a:t>03/03/2023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95B4B-4095-4EFE-99DA-28FA6FAB3F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63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25208-BA4C-4AAF-AC90-FF4C29ACA675}" type="datetimeFigureOut">
              <a:rPr lang="en-GB" smtClean="0"/>
              <a:t>03/03/2023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95B4B-4095-4EFE-99DA-28FA6FAB3F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0489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25208-BA4C-4AAF-AC90-FF4C29ACA675}" type="datetimeFigureOut">
              <a:rPr lang="en-GB" smtClean="0"/>
              <a:t>03/03/2023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95B4B-4095-4EFE-99DA-28FA6FAB3F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5659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71" y="685800"/>
            <a:ext cx="3317825" cy="2400300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3315" y="1481140"/>
            <a:ext cx="5207794" cy="7310438"/>
          </a:xfrm>
        </p:spPr>
        <p:txBody>
          <a:bodyPr/>
          <a:lstStyle>
            <a:lvl1pPr>
              <a:defRPr sz="3600"/>
            </a:lvl1pPr>
            <a:lvl2pPr>
              <a:defRPr sz="3150"/>
            </a:lvl2pPr>
            <a:lvl3pPr>
              <a:defRPr sz="2700"/>
            </a:lvl3pPr>
            <a:lvl4pPr>
              <a:defRPr sz="2250"/>
            </a:lvl4pPr>
            <a:lvl5pPr>
              <a:defRPr sz="2250"/>
            </a:lvl5pPr>
            <a:lvl6pPr>
              <a:defRPr sz="2250"/>
            </a:lvl6pPr>
            <a:lvl7pPr>
              <a:defRPr sz="2250"/>
            </a:lvl7pPr>
            <a:lvl8pPr>
              <a:defRPr sz="2250"/>
            </a:lvl8pPr>
            <a:lvl9pPr>
              <a:defRPr sz="22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71" y="3086100"/>
            <a:ext cx="3317825" cy="5717382"/>
          </a:xfrm>
        </p:spPr>
        <p:txBody>
          <a:bodyPr/>
          <a:lstStyle>
            <a:lvl1pPr marL="0" indent="0">
              <a:buNone/>
              <a:defRPr sz="1800"/>
            </a:lvl1pPr>
            <a:lvl2pPr marL="514350" indent="0">
              <a:buNone/>
              <a:defRPr sz="1575"/>
            </a:lvl2pPr>
            <a:lvl3pPr marL="1028700" indent="0">
              <a:buNone/>
              <a:defRPr sz="1350"/>
            </a:lvl3pPr>
            <a:lvl4pPr marL="1543050" indent="0">
              <a:buNone/>
              <a:defRPr sz="1125"/>
            </a:lvl4pPr>
            <a:lvl5pPr marL="2057400" indent="0">
              <a:buNone/>
              <a:defRPr sz="1125"/>
            </a:lvl5pPr>
            <a:lvl6pPr marL="2571750" indent="0">
              <a:buNone/>
              <a:defRPr sz="1125"/>
            </a:lvl6pPr>
            <a:lvl7pPr marL="3086100" indent="0">
              <a:buNone/>
              <a:defRPr sz="1125"/>
            </a:lvl7pPr>
            <a:lvl8pPr marL="3600450" indent="0">
              <a:buNone/>
              <a:defRPr sz="1125"/>
            </a:lvl8pPr>
            <a:lvl9pPr marL="4114800" indent="0">
              <a:buNone/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25208-BA4C-4AAF-AC90-FF4C29ACA675}" type="datetimeFigureOut">
              <a:rPr lang="en-GB" smtClean="0"/>
              <a:t>03/03/2023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95B4B-4095-4EFE-99DA-28FA6FAB3F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6355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71" y="685800"/>
            <a:ext cx="3317825" cy="2400300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73315" y="1481140"/>
            <a:ext cx="5207794" cy="7310438"/>
          </a:xfrm>
        </p:spPr>
        <p:txBody>
          <a:bodyPr anchor="t"/>
          <a:lstStyle>
            <a:lvl1pPr marL="0" indent="0">
              <a:buNone/>
              <a:defRPr sz="3600"/>
            </a:lvl1pPr>
            <a:lvl2pPr marL="514350" indent="0">
              <a:buNone/>
              <a:defRPr sz="3150"/>
            </a:lvl2pPr>
            <a:lvl3pPr marL="1028700" indent="0">
              <a:buNone/>
              <a:defRPr sz="2700"/>
            </a:lvl3pPr>
            <a:lvl4pPr marL="1543050" indent="0">
              <a:buNone/>
              <a:defRPr sz="2250"/>
            </a:lvl4pPr>
            <a:lvl5pPr marL="2057400" indent="0">
              <a:buNone/>
              <a:defRPr sz="2250"/>
            </a:lvl5pPr>
            <a:lvl6pPr marL="2571750" indent="0">
              <a:buNone/>
              <a:defRPr sz="2250"/>
            </a:lvl6pPr>
            <a:lvl7pPr marL="3086100" indent="0">
              <a:buNone/>
              <a:defRPr sz="2250"/>
            </a:lvl7pPr>
            <a:lvl8pPr marL="3600450" indent="0">
              <a:buNone/>
              <a:defRPr sz="2250"/>
            </a:lvl8pPr>
            <a:lvl9pPr marL="4114800" indent="0">
              <a:buNone/>
              <a:defRPr sz="225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71" y="3086100"/>
            <a:ext cx="3317825" cy="5717382"/>
          </a:xfrm>
        </p:spPr>
        <p:txBody>
          <a:bodyPr/>
          <a:lstStyle>
            <a:lvl1pPr marL="0" indent="0">
              <a:buNone/>
              <a:defRPr sz="1800"/>
            </a:lvl1pPr>
            <a:lvl2pPr marL="514350" indent="0">
              <a:buNone/>
              <a:defRPr sz="1575"/>
            </a:lvl2pPr>
            <a:lvl3pPr marL="1028700" indent="0">
              <a:buNone/>
              <a:defRPr sz="1350"/>
            </a:lvl3pPr>
            <a:lvl4pPr marL="1543050" indent="0">
              <a:buNone/>
              <a:defRPr sz="1125"/>
            </a:lvl4pPr>
            <a:lvl5pPr marL="2057400" indent="0">
              <a:buNone/>
              <a:defRPr sz="1125"/>
            </a:lvl5pPr>
            <a:lvl6pPr marL="2571750" indent="0">
              <a:buNone/>
              <a:defRPr sz="1125"/>
            </a:lvl6pPr>
            <a:lvl7pPr marL="3086100" indent="0">
              <a:buNone/>
              <a:defRPr sz="1125"/>
            </a:lvl7pPr>
            <a:lvl8pPr marL="3600450" indent="0">
              <a:buNone/>
              <a:defRPr sz="1125"/>
            </a:lvl8pPr>
            <a:lvl9pPr marL="4114800" indent="0">
              <a:buNone/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25208-BA4C-4AAF-AC90-FF4C29ACA675}" type="datetimeFigureOut">
              <a:rPr lang="en-GB" smtClean="0"/>
              <a:t>03/03/2023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95B4B-4095-4EFE-99DA-28FA6FAB3F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5939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7231" y="547690"/>
            <a:ext cx="8872538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231" y="2738438"/>
            <a:ext cx="8872538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7231" y="9534527"/>
            <a:ext cx="2314575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725208-BA4C-4AAF-AC90-FF4C29ACA675}" type="datetimeFigureOut">
              <a:rPr lang="en-GB" smtClean="0"/>
              <a:t>03/03/2023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07569" y="9534527"/>
            <a:ext cx="3471863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65194" y="9534527"/>
            <a:ext cx="2314575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F95B4B-4095-4EFE-99DA-28FA6FAB3F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612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028700" rtl="0" eaLnBrk="1" latinLnBrk="0" hangingPunct="1">
        <a:lnSpc>
          <a:spcPct val="90000"/>
        </a:lnSpc>
        <a:spcBef>
          <a:spcPct val="0"/>
        </a:spcBef>
        <a:buNone/>
        <a:defRPr sz="49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1028700" rtl="0" eaLnBrk="1" latinLnBrk="0" hangingPunct="1">
        <a:lnSpc>
          <a:spcPct val="90000"/>
        </a:lnSpc>
        <a:spcBef>
          <a:spcPts val="1125"/>
        </a:spcBef>
        <a:buFont typeface="Arial" panose="020B0604020202020204" pitchFamily="34" charset="0"/>
        <a:buChar char="•"/>
        <a:defRPr sz="3150" kern="1200">
          <a:solidFill>
            <a:schemeClr val="tx1"/>
          </a:solidFill>
          <a:latin typeface="+mn-lt"/>
          <a:ea typeface="+mn-ea"/>
          <a:cs typeface="+mn-cs"/>
        </a:defRPr>
      </a:lvl1pPr>
      <a:lvl2pPr marL="7715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2858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3pPr>
      <a:lvl4pPr marL="18002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3145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8289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3432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8576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3719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5717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0861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1148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782D97BB-9A36-938B-4DE9-5B4262AD97A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" y="977170"/>
            <a:ext cx="8572500" cy="8572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FE3A3B-6DCC-2C5C-0882-468420526372}"/>
              </a:ext>
            </a:extLst>
          </p:cNvPr>
          <p:cNvSpPr txBox="1"/>
          <p:nvPr/>
        </p:nvSpPr>
        <p:spPr>
          <a:xfrm>
            <a:off x="6590021" y="1825497"/>
            <a:ext cx="232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5A26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History Of </a:t>
            </a:r>
          </a:p>
          <a:p>
            <a:pPr algn="ctr"/>
            <a:r>
              <a:rPr lang="en-GB" sz="2000" b="1" dirty="0">
                <a:solidFill>
                  <a:srgbClr val="5A26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Heart Disease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37553D-F407-45DF-D3B4-ED50D2A09F68}"/>
              </a:ext>
            </a:extLst>
          </p:cNvPr>
          <p:cNvSpPr/>
          <p:nvPr/>
        </p:nvSpPr>
        <p:spPr>
          <a:xfrm>
            <a:off x="0" y="0"/>
            <a:ext cx="10288800" cy="1476000"/>
          </a:xfrm>
          <a:prstGeom prst="rect">
            <a:avLst/>
          </a:prstGeom>
          <a:solidFill>
            <a:srgbClr val="5A26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Some Risk Factors For Heart Failure</a:t>
            </a:r>
            <a:endParaRPr lang="en-GB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4C63FEA-2691-DD13-C55B-1E7D168A8132}"/>
              </a:ext>
            </a:extLst>
          </p:cNvPr>
          <p:cNvSpPr txBox="1"/>
          <p:nvPr/>
        </p:nvSpPr>
        <p:spPr>
          <a:xfrm>
            <a:off x="659690" y="2011748"/>
            <a:ext cx="17463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5A26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Diabetes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17E26F-7CF4-D02F-D060-37C34AD3B3D5}"/>
              </a:ext>
            </a:extLst>
          </p:cNvPr>
          <p:cNvSpPr txBox="1"/>
          <p:nvPr/>
        </p:nvSpPr>
        <p:spPr>
          <a:xfrm>
            <a:off x="824640" y="7642785"/>
            <a:ext cx="14433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5A26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Smoking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9A8E4A-A2A3-29B6-D03C-C015B2F8033D}"/>
              </a:ext>
            </a:extLst>
          </p:cNvPr>
          <p:cNvSpPr txBox="1"/>
          <p:nvPr/>
        </p:nvSpPr>
        <p:spPr>
          <a:xfrm>
            <a:off x="8428201" y="6543322"/>
            <a:ext cx="14433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5A26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</a:t>
            </a:r>
          </a:p>
          <a:p>
            <a:pPr algn="ctr"/>
            <a:r>
              <a:rPr lang="en-GB" sz="2000" b="1" dirty="0">
                <a:solidFill>
                  <a:srgbClr val="5A26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Blood</a:t>
            </a:r>
          </a:p>
          <a:p>
            <a:pPr algn="ctr"/>
            <a:r>
              <a:rPr lang="en-GB" sz="2000" b="1" dirty="0">
                <a:solidFill>
                  <a:srgbClr val="5A26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Pressure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9E8F533-F8F0-3EF2-224D-DDD65FE22949}"/>
              </a:ext>
            </a:extLst>
          </p:cNvPr>
          <p:cNvSpPr txBox="1"/>
          <p:nvPr/>
        </p:nvSpPr>
        <p:spPr>
          <a:xfrm>
            <a:off x="8439705" y="3263294"/>
            <a:ext cx="1587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5A26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Iron</a:t>
            </a:r>
          </a:p>
          <a:p>
            <a:pPr algn="ctr"/>
            <a:r>
              <a:rPr lang="en-GB" sz="2000" b="1" dirty="0">
                <a:solidFill>
                  <a:srgbClr val="5A26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Deficiency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CD466D6-7322-D867-29EE-863AECED53FE}"/>
              </a:ext>
            </a:extLst>
          </p:cNvPr>
          <p:cNvSpPr txBox="1"/>
          <p:nvPr/>
        </p:nvSpPr>
        <p:spPr>
          <a:xfrm>
            <a:off x="6607610" y="8763599"/>
            <a:ext cx="3403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5A26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Drugs Or Alcohol Abuse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12602F4-7B34-04D2-4D4C-4DF4B8D86F74}"/>
              </a:ext>
            </a:extLst>
          </p:cNvPr>
          <p:cNvSpPr txBox="1"/>
          <p:nvPr/>
        </p:nvSpPr>
        <p:spPr>
          <a:xfrm>
            <a:off x="1999443" y="8763599"/>
            <a:ext cx="3403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5A26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Lack Of Physical Activity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2E8BD42-E0B2-751F-715B-899491078A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46080">
            <a:off x="2262152" y="2235179"/>
            <a:ext cx="95250" cy="150495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74F9134-5A15-1451-2D58-2BE63DD7D4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16322">
            <a:off x="6291201" y="1935608"/>
            <a:ext cx="95250" cy="9525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ADEE000-CA9A-DDAF-4150-CA88CD45BF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78341">
            <a:off x="7973225" y="3112344"/>
            <a:ext cx="95250" cy="9525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B5B6E45-AFD5-2D3A-DDBD-58067484BE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06444">
            <a:off x="8259358" y="6041289"/>
            <a:ext cx="95250" cy="9525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C5ADDBA-4A68-F6EF-42BC-873FEE1A4F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64826">
            <a:off x="7797564" y="7757374"/>
            <a:ext cx="95250" cy="9525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D963AB2-5655-BD39-CE15-149B46DF2C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01955">
            <a:off x="2163592" y="6912422"/>
            <a:ext cx="95250" cy="9525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3B6ACCCB-7BA7-EE32-78EF-12EA230578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32902">
            <a:off x="3511880" y="7428995"/>
            <a:ext cx="95250" cy="1504950"/>
          </a:xfrm>
          <a:prstGeom prst="rect">
            <a:avLst/>
          </a:prstGeom>
        </p:spPr>
      </p:pic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200F474-C03F-533A-984F-C1E54C50F22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80" y="9326388"/>
            <a:ext cx="1872000" cy="6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954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4EE50F-7BDE-6688-E6F6-69941013923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" y="1067401"/>
            <a:ext cx="8572500" cy="8572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FE3A3B-6DCC-2C5C-0882-468420526372}"/>
              </a:ext>
            </a:extLst>
          </p:cNvPr>
          <p:cNvSpPr txBox="1"/>
          <p:nvPr/>
        </p:nvSpPr>
        <p:spPr>
          <a:xfrm>
            <a:off x="1717545" y="1681291"/>
            <a:ext cx="232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5A26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Blood Test (BNP)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37553D-F407-45DF-D3B4-ED50D2A09F68}"/>
              </a:ext>
            </a:extLst>
          </p:cNvPr>
          <p:cNvSpPr/>
          <p:nvPr/>
        </p:nvSpPr>
        <p:spPr>
          <a:xfrm>
            <a:off x="0" y="0"/>
            <a:ext cx="10288800" cy="1476000"/>
          </a:xfrm>
          <a:prstGeom prst="rect">
            <a:avLst/>
          </a:prstGeom>
          <a:solidFill>
            <a:srgbClr val="5A26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How Heart Failure Is Diagnosed</a:t>
            </a:r>
            <a:endParaRPr lang="en-GB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4C63FEA-2691-DD13-C55B-1E7D168A8132}"/>
              </a:ext>
            </a:extLst>
          </p:cNvPr>
          <p:cNvSpPr txBox="1"/>
          <p:nvPr/>
        </p:nvSpPr>
        <p:spPr>
          <a:xfrm>
            <a:off x="75086" y="2441608"/>
            <a:ext cx="19210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5A26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Physical Examination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17E26F-7CF4-D02F-D060-37C34AD3B3D5}"/>
              </a:ext>
            </a:extLst>
          </p:cNvPr>
          <p:cNvSpPr txBox="1"/>
          <p:nvPr/>
        </p:nvSpPr>
        <p:spPr>
          <a:xfrm>
            <a:off x="549725" y="7588993"/>
            <a:ext cx="14433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5A26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Chest</a:t>
            </a:r>
          </a:p>
          <a:p>
            <a:pPr algn="ctr"/>
            <a:r>
              <a:rPr lang="en-GB" sz="2000" b="1" dirty="0">
                <a:solidFill>
                  <a:srgbClr val="5A26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X-ray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9E8F533-F8F0-3EF2-224D-DDD65FE22949}"/>
              </a:ext>
            </a:extLst>
          </p:cNvPr>
          <p:cNvSpPr txBox="1"/>
          <p:nvPr/>
        </p:nvSpPr>
        <p:spPr>
          <a:xfrm>
            <a:off x="7386616" y="1977055"/>
            <a:ext cx="2556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5A26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Echocardiogram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CD466D6-7322-D867-29EE-863AECED53FE}"/>
              </a:ext>
            </a:extLst>
          </p:cNvPr>
          <p:cNvSpPr txBox="1"/>
          <p:nvPr/>
        </p:nvSpPr>
        <p:spPr>
          <a:xfrm>
            <a:off x="6920860" y="8859223"/>
            <a:ext cx="2812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5A26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Electrocardiogram</a:t>
            </a:r>
          </a:p>
          <a:p>
            <a:pPr algn="ctr"/>
            <a:r>
              <a:rPr lang="en-GB" sz="2000" b="1" dirty="0">
                <a:solidFill>
                  <a:srgbClr val="5A26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(ECG)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274F9134-5A15-1451-2D58-2BE63DD7D4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68565">
            <a:off x="3616373" y="1903233"/>
            <a:ext cx="95250" cy="9525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ADEE000-CA9A-DDAF-4150-CA88CD45BF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41013">
            <a:off x="7670697" y="2342932"/>
            <a:ext cx="95250" cy="9525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C5ADDBA-4A68-F6EF-42BC-873FEE1A4F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64826">
            <a:off x="7935024" y="8038266"/>
            <a:ext cx="95250" cy="9525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D963AB2-5655-BD39-CE15-149B46DF2C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450570">
            <a:off x="2235308" y="7330772"/>
            <a:ext cx="95250" cy="952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A222C92-531F-6A55-4662-C0EB889525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12638">
            <a:off x="1360581" y="3169586"/>
            <a:ext cx="95250" cy="952500"/>
          </a:xfrm>
          <a:prstGeom prst="rect">
            <a:avLst/>
          </a:prstGeom>
        </p:spPr>
      </p:pic>
      <p:pic>
        <p:nvPicPr>
          <p:cNvPr id="2" name="Picture 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1AB7EA8E-46F3-B6AE-AF7E-19F66EBB13A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80" y="9326388"/>
            <a:ext cx="1872000" cy="6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554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on a stage&#10;&#10;Description automatically generated">
            <a:extLst>
              <a:ext uri="{FF2B5EF4-FFF2-40B4-BE49-F238E27FC236}">
                <a16:creationId xmlns:a16="http://schemas.microsoft.com/office/drawing/2014/main" id="{8CE47AD9-4623-0C6B-11C6-9DF4E3874DF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0" y="1454150"/>
            <a:ext cx="8953500" cy="85725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037553D-F407-45DF-D3B4-ED50D2A09F68}"/>
              </a:ext>
            </a:extLst>
          </p:cNvPr>
          <p:cNvSpPr/>
          <p:nvPr/>
        </p:nvSpPr>
        <p:spPr>
          <a:xfrm>
            <a:off x="0" y="0"/>
            <a:ext cx="10288800" cy="1800000"/>
          </a:xfrm>
          <a:prstGeom prst="rect">
            <a:avLst/>
          </a:prstGeom>
          <a:solidFill>
            <a:srgbClr val="5A26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Estimated 30% Of People Living With</a:t>
            </a:r>
          </a:p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Heart Failure Have No Obvious Symptoms</a:t>
            </a:r>
            <a:endParaRPr lang="en-GB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A991BF0-5A87-EEBE-7F4E-06CF00FDBAA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80" y="9326388"/>
            <a:ext cx="1872000" cy="6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189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E05EBD89-DA3D-042A-8BBF-186F6471DE5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" y="1425219"/>
            <a:ext cx="8572500" cy="85725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037553D-F407-45DF-D3B4-ED50D2A09F68}"/>
              </a:ext>
            </a:extLst>
          </p:cNvPr>
          <p:cNvSpPr/>
          <p:nvPr/>
        </p:nvSpPr>
        <p:spPr>
          <a:xfrm>
            <a:off x="0" y="0"/>
            <a:ext cx="10288800" cy="1800000"/>
          </a:xfrm>
          <a:prstGeom prst="rect">
            <a:avLst/>
          </a:prstGeom>
          <a:solidFill>
            <a:srgbClr val="5A26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You Can Improve Your Quality Of Life </a:t>
            </a:r>
          </a:p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Living With Heart Failure</a:t>
            </a:r>
            <a:endParaRPr lang="en-GB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CF7547-7CD0-175A-1ABA-25BF94365D6C}"/>
              </a:ext>
            </a:extLst>
          </p:cNvPr>
          <p:cNvSpPr txBox="1"/>
          <p:nvPr/>
        </p:nvSpPr>
        <p:spPr>
          <a:xfrm>
            <a:off x="5739720" y="2046109"/>
            <a:ext cx="232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5A26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Keep Active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622757-E0C9-1E84-B8DD-6E5BD404E811}"/>
              </a:ext>
            </a:extLst>
          </p:cNvPr>
          <p:cNvSpPr txBox="1"/>
          <p:nvPr/>
        </p:nvSpPr>
        <p:spPr>
          <a:xfrm>
            <a:off x="292968" y="7497424"/>
            <a:ext cx="1921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5A26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 After Your Mind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B9BA14-FD41-AAFE-5752-A4CBE4DE3786}"/>
              </a:ext>
            </a:extLst>
          </p:cNvPr>
          <p:cNvSpPr txBox="1"/>
          <p:nvPr/>
        </p:nvSpPr>
        <p:spPr>
          <a:xfrm>
            <a:off x="2351370" y="9306386"/>
            <a:ext cx="2014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5A26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Weigh Yourself</a:t>
            </a:r>
          </a:p>
          <a:p>
            <a:pPr algn="ctr"/>
            <a:r>
              <a:rPr lang="en-GB" b="1" dirty="0">
                <a:solidFill>
                  <a:srgbClr val="5A26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Regularly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4A385C-1804-8752-55A7-14EBD1AB10CB}"/>
              </a:ext>
            </a:extLst>
          </p:cNvPr>
          <p:cNvSpPr txBox="1"/>
          <p:nvPr/>
        </p:nvSpPr>
        <p:spPr>
          <a:xfrm>
            <a:off x="-1800" y="2046109"/>
            <a:ext cx="4529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5A26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 Your Symptoms</a:t>
            </a:r>
            <a:endParaRPr lang="en-GB" b="1" dirty="0">
              <a:solidFill>
                <a:srgbClr val="5A26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9AD38B-0F33-E22F-D113-3CDA1198C169}"/>
              </a:ext>
            </a:extLst>
          </p:cNvPr>
          <p:cNvSpPr txBox="1"/>
          <p:nvPr/>
        </p:nvSpPr>
        <p:spPr>
          <a:xfrm>
            <a:off x="8415970" y="2642776"/>
            <a:ext cx="14433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5A26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Keep A Healthy Weight And Diet</a:t>
            </a:r>
            <a:endParaRPr lang="en-GB" b="1" dirty="0">
              <a:solidFill>
                <a:srgbClr val="5A26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09603E2-CD24-0633-37FA-53ED38AA8E65}"/>
              </a:ext>
            </a:extLst>
          </p:cNvPr>
          <p:cNvSpPr txBox="1"/>
          <p:nvPr/>
        </p:nvSpPr>
        <p:spPr>
          <a:xfrm>
            <a:off x="7880890" y="7078420"/>
            <a:ext cx="21131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5A26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 Alcohol, Quit Smoking</a:t>
            </a:r>
          </a:p>
          <a:p>
            <a:pPr algn="ctr"/>
            <a:r>
              <a:rPr lang="en-US" b="1" dirty="0">
                <a:solidFill>
                  <a:srgbClr val="5A26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Avoid</a:t>
            </a:r>
          </a:p>
          <a:p>
            <a:pPr algn="ctr"/>
            <a:r>
              <a:rPr lang="en-US" b="1" dirty="0">
                <a:solidFill>
                  <a:srgbClr val="5A26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Drugs Of Abuse</a:t>
            </a:r>
            <a:endParaRPr lang="en-GB" b="1" dirty="0">
              <a:solidFill>
                <a:srgbClr val="5A26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E82D37E-4256-31A7-AF5D-015E04D535E6}"/>
              </a:ext>
            </a:extLst>
          </p:cNvPr>
          <p:cNvSpPr txBox="1"/>
          <p:nvPr/>
        </p:nvSpPr>
        <p:spPr>
          <a:xfrm>
            <a:off x="5390716" y="9308768"/>
            <a:ext cx="4529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5A26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 Your Medicines</a:t>
            </a:r>
          </a:p>
          <a:p>
            <a:pPr algn="ctr"/>
            <a:r>
              <a:rPr lang="en-US" b="1" dirty="0">
                <a:solidFill>
                  <a:srgbClr val="5A26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Prescribed</a:t>
            </a:r>
            <a:endParaRPr lang="en-GB" b="1" dirty="0">
              <a:solidFill>
                <a:srgbClr val="5A26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373879A-D086-B70F-F7DD-AA217AC7C7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35482">
            <a:off x="1733842" y="2351896"/>
            <a:ext cx="95250" cy="15049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15BB68A-B60B-7BE7-77B4-998801B728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64232">
            <a:off x="6212642" y="2321008"/>
            <a:ext cx="95250" cy="9525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4CB70B2-0EFE-1237-6586-A0B5F4BBD3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13325">
            <a:off x="8156365" y="3125473"/>
            <a:ext cx="95250" cy="9525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89D4381-7CBB-EF56-62CE-1FE67A4B70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54748">
            <a:off x="8436180" y="6268403"/>
            <a:ext cx="95250" cy="9525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691F75F-E207-6970-DEAA-3554871DA4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13426">
            <a:off x="6767278" y="8399500"/>
            <a:ext cx="95250" cy="9525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0625D84-9295-7F36-7773-D084D88BB8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717456">
            <a:off x="3367009" y="8353517"/>
            <a:ext cx="95250" cy="9525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31A28F0-0D81-9E40-466B-B8A7E9EFBD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335">
            <a:off x="1691372" y="6109428"/>
            <a:ext cx="95250" cy="1504950"/>
          </a:xfrm>
          <a:prstGeom prst="rect">
            <a:avLst/>
          </a:prstGeom>
        </p:spPr>
      </p:pic>
      <p:pic>
        <p:nvPicPr>
          <p:cNvPr id="2" name="Picture 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E0F4B19-E9CC-CB84-E6A4-E5D9F2A14F7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80" y="9326388"/>
            <a:ext cx="1872000" cy="6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693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81D0ADD-E249-FE1E-D62F-6BF340D7317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685" y="1741671"/>
            <a:ext cx="8572500" cy="85725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3ED8EB8-308A-9FB6-7203-9B848A954808}"/>
              </a:ext>
            </a:extLst>
          </p:cNvPr>
          <p:cNvSpPr/>
          <p:nvPr/>
        </p:nvSpPr>
        <p:spPr>
          <a:xfrm>
            <a:off x="0" y="0"/>
            <a:ext cx="5148000" cy="1908000"/>
          </a:xfrm>
          <a:prstGeom prst="rect">
            <a:avLst/>
          </a:prstGeom>
          <a:solidFill>
            <a:srgbClr val="5A26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>
                <a:latin typeface="Poppins SemiBold" panose="00000700000000000000" pitchFamily="2" charset="0"/>
                <a:cs typeface="Poppins SemiBold" panose="00000700000000000000" pitchFamily="2" charset="0"/>
              </a:rPr>
              <a:t>Heart Failure</a:t>
            </a:r>
          </a:p>
          <a:p>
            <a:pPr algn="ctr"/>
            <a:r>
              <a:rPr lang="en-GB" dirty="0">
                <a:latin typeface="Poppins" panose="00000500000000000000" pitchFamily="2" charset="0"/>
                <a:cs typeface="Poppins" panose="00000500000000000000" pitchFamily="2" charset="0"/>
              </a:rPr>
              <a:t>A PUMPING PROBLEM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1E80D11-589C-BF6B-78EF-940798CBE70E}"/>
              </a:ext>
            </a:extLst>
          </p:cNvPr>
          <p:cNvSpPr txBox="1"/>
          <p:nvPr/>
        </p:nvSpPr>
        <p:spPr>
          <a:xfrm>
            <a:off x="134264" y="2369803"/>
            <a:ext cx="1443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5A26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Dry Cough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8FABE1E-5446-2466-FD27-E59B8FC98089}"/>
              </a:ext>
            </a:extLst>
          </p:cNvPr>
          <p:cNvSpPr txBox="1"/>
          <p:nvPr/>
        </p:nvSpPr>
        <p:spPr>
          <a:xfrm>
            <a:off x="0" y="4324694"/>
            <a:ext cx="1746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5A26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Shortness</a:t>
            </a:r>
          </a:p>
          <a:p>
            <a:pPr algn="ctr"/>
            <a:r>
              <a:rPr lang="en-US" b="1" dirty="0">
                <a:solidFill>
                  <a:srgbClr val="5A26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Breath</a:t>
            </a:r>
            <a:endParaRPr lang="en-GB" b="1" dirty="0">
              <a:solidFill>
                <a:srgbClr val="5A26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1A84DB3-BDE4-CBAB-C91B-F0172C1E03F8}"/>
              </a:ext>
            </a:extLst>
          </p:cNvPr>
          <p:cNvSpPr txBox="1"/>
          <p:nvPr/>
        </p:nvSpPr>
        <p:spPr>
          <a:xfrm>
            <a:off x="5097598" y="2123934"/>
            <a:ext cx="24378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5A26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Pain/Discomfort</a:t>
            </a:r>
          </a:p>
          <a:p>
            <a:pPr algn="ctr"/>
            <a:r>
              <a:rPr lang="en-US" b="1" dirty="0">
                <a:solidFill>
                  <a:srgbClr val="5A26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Jaw, Neck,</a:t>
            </a:r>
          </a:p>
          <a:p>
            <a:pPr algn="ctr"/>
            <a:r>
              <a:rPr lang="en-US" b="1" dirty="0">
                <a:solidFill>
                  <a:srgbClr val="5A26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Back, Shoulder</a:t>
            </a:r>
          </a:p>
          <a:p>
            <a:pPr algn="ctr"/>
            <a:r>
              <a:rPr lang="en-US" b="1" dirty="0">
                <a:solidFill>
                  <a:srgbClr val="5A26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Left Arm </a:t>
            </a:r>
            <a:endParaRPr lang="en-GB" b="1" dirty="0">
              <a:solidFill>
                <a:srgbClr val="5A26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73D689B-B21F-4D1A-539D-6C6D950ED993}"/>
              </a:ext>
            </a:extLst>
          </p:cNvPr>
          <p:cNvSpPr txBox="1"/>
          <p:nvPr/>
        </p:nvSpPr>
        <p:spPr>
          <a:xfrm>
            <a:off x="8162945" y="5179247"/>
            <a:ext cx="1746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5A26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Nausea And</a:t>
            </a:r>
          </a:p>
          <a:p>
            <a:pPr algn="ctr"/>
            <a:r>
              <a:rPr lang="en-GB" b="1" dirty="0">
                <a:solidFill>
                  <a:srgbClr val="5A26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Vomiting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7DB69F9-E87C-9542-57E7-37EAA12B3BC2}"/>
              </a:ext>
            </a:extLst>
          </p:cNvPr>
          <p:cNvSpPr txBox="1"/>
          <p:nvPr/>
        </p:nvSpPr>
        <p:spPr>
          <a:xfrm>
            <a:off x="428778" y="5589228"/>
            <a:ext cx="17463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5A26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Sudden Weight</a:t>
            </a:r>
          </a:p>
          <a:p>
            <a:pPr algn="ctr"/>
            <a:r>
              <a:rPr lang="en-US" b="1" dirty="0">
                <a:solidFill>
                  <a:srgbClr val="5A26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Gain</a:t>
            </a:r>
            <a:endParaRPr lang="en-GB" b="1" dirty="0">
              <a:solidFill>
                <a:srgbClr val="5A26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722826C-40A2-D9AF-9E07-D6FD0B1A5146}"/>
              </a:ext>
            </a:extLst>
          </p:cNvPr>
          <p:cNvSpPr txBox="1"/>
          <p:nvPr/>
        </p:nvSpPr>
        <p:spPr>
          <a:xfrm>
            <a:off x="2469714" y="2071601"/>
            <a:ext cx="2673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5A26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Extreme Tiredness</a:t>
            </a:r>
            <a:endParaRPr lang="en-GB" b="1" dirty="0">
              <a:solidFill>
                <a:srgbClr val="5A26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CB9C1AD-85DB-5FE0-6E10-5074F2F9E7D8}"/>
              </a:ext>
            </a:extLst>
          </p:cNvPr>
          <p:cNvSpPr txBox="1"/>
          <p:nvPr/>
        </p:nvSpPr>
        <p:spPr>
          <a:xfrm>
            <a:off x="7725648" y="7120448"/>
            <a:ext cx="21131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5A26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Sharp Chest Pain Or Upper-Body</a:t>
            </a:r>
          </a:p>
          <a:p>
            <a:pPr algn="ctr"/>
            <a:r>
              <a:rPr lang="en-US" b="1" dirty="0">
                <a:solidFill>
                  <a:srgbClr val="5A26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Discomfort </a:t>
            </a:r>
            <a:endParaRPr lang="en-GB" b="1" dirty="0">
              <a:solidFill>
                <a:srgbClr val="5A26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DD33A6B-5790-8592-AF96-7C02B9B52109}"/>
              </a:ext>
            </a:extLst>
          </p:cNvPr>
          <p:cNvSpPr/>
          <p:nvPr/>
        </p:nvSpPr>
        <p:spPr>
          <a:xfrm>
            <a:off x="5143500" y="0"/>
            <a:ext cx="5148000" cy="1908000"/>
          </a:xfrm>
          <a:prstGeom prst="rect">
            <a:avLst/>
          </a:prstGeom>
          <a:solidFill>
            <a:srgbClr val="009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>
                <a:latin typeface="Poppins SemiBold" panose="00000700000000000000" pitchFamily="2" charset="0"/>
                <a:cs typeface="Poppins SemiBold" panose="00000700000000000000" pitchFamily="2" charset="0"/>
              </a:rPr>
              <a:t>Heart Attack</a:t>
            </a:r>
          </a:p>
          <a:p>
            <a:pPr algn="ctr"/>
            <a:r>
              <a:rPr lang="en-GB" dirty="0">
                <a:latin typeface="Poppins" panose="00000500000000000000" pitchFamily="2" charset="0"/>
                <a:cs typeface="Poppins" panose="00000500000000000000" pitchFamily="2" charset="0"/>
              </a:rPr>
              <a:t>A PLUMBING PROBLEM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9F7B33CA-31D4-461C-CD11-45ACEB313B87}"/>
              </a:ext>
            </a:extLst>
          </p:cNvPr>
          <p:cNvSpPr/>
          <p:nvPr/>
        </p:nvSpPr>
        <p:spPr>
          <a:xfrm>
            <a:off x="4658360" y="426982"/>
            <a:ext cx="1008000" cy="100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>
                <a:solidFill>
                  <a:srgbClr val="5A268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≠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0FFD209-CD11-3B47-833E-570B21E8CED2}"/>
              </a:ext>
            </a:extLst>
          </p:cNvPr>
          <p:cNvSpPr txBox="1"/>
          <p:nvPr/>
        </p:nvSpPr>
        <p:spPr>
          <a:xfrm>
            <a:off x="198070" y="7178964"/>
            <a:ext cx="19210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5A26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Swelling In</a:t>
            </a:r>
          </a:p>
          <a:p>
            <a:pPr algn="ctr"/>
            <a:r>
              <a:rPr lang="en-US" b="1" dirty="0">
                <a:solidFill>
                  <a:srgbClr val="5A26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Legs, Ankles</a:t>
            </a:r>
          </a:p>
          <a:p>
            <a:pPr algn="ctr"/>
            <a:r>
              <a:rPr lang="en-US" b="1" dirty="0">
                <a:solidFill>
                  <a:srgbClr val="5A26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Feet</a:t>
            </a:r>
            <a:endParaRPr lang="en-GB" b="1" dirty="0">
              <a:solidFill>
                <a:srgbClr val="5A26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4206281A-884D-A361-075E-1BABE0D641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64312">
            <a:off x="1902525" y="3386321"/>
            <a:ext cx="95250" cy="150495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317D294-8B0A-6E3D-BC25-81442C7DC6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82327">
            <a:off x="2296534" y="7632349"/>
            <a:ext cx="95250" cy="150495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D984CBB5-6242-D627-21F2-EE00EFBFFD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75405">
            <a:off x="7730488" y="4698343"/>
            <a:ext cx="95250" cy="27051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77795E3B-D26E-3E7B-DFED-13167989C6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177320" y="5527016"/>
            <a:ext cx="95250" cy="70485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8EB94419-EBD6-6773-AC2D-A10CAFCD2A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25105">
            <a:off x="3858146" y="2335028"/>
            <a:ext cx="77708" cy="575043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0BF69387-B750-9715-C2EF-41F232B311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051599">
            <a:off x="1797851" y="2409982"/>
            <a:ext cx="95250" cy="150495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F4FCDC84-E22A-710A-C23E-26A811740A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59093">
            <a:off x="6988708" y="3238931"/>
            <a:ext cx="95250" cy="70485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E40DC6A4-98C8-6A15-9EFC-77C3D81943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05182">
            <a:off x="8558232" y="4538187"/>
            <a:ext cx="95250" cy="704850"/>
          </a:xfrm>
          <a:prstGeom prst="rect">
            <a:avLst/>
          </a:prstGeom>
        </p:spPr>
      </p:pic>
      <p:pic>
        <p:nvPicPr>
          <p:cNvPr id="2" name="Picture 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D4C40B66-B5B7-3332-AA99-3C5E9EFF156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80" y="9326388"/>
            <a:ext cx="1872000" cy="676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5535895-26D0-11DC-4BE3-E462BA0F3790}"/>
              </a:ext>
            </a:extLst>
          </p:cNvPr>
          <p:cNvSpPr txBox="1"/>
          <p:nvPr/>
        </p:nvSpPr>
        <p:spPr>
          <a:xfrm>
            <a:off x="8351330" y="2263432"/>
            <a:ext cx="17463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5A26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Light Headed Or Unusually Tired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B48E68-01C8-255A-1835-3CFDF8CD08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31957">
            <a:off x="8734593" y="3475375"/>
            <a:ext cx="95250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460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vector graphics, light&#10;&#10;Description automatically generated">
            <a:extLst>
              <a:ext uri="{FF2B5EF4-FFF2-40B4-BE49-F238E27FC236}">
                <a16:creationId xmlns:a16="http://schemas.microsoft.com/office/drawing/2014/main" id="{66D77AB0-B560-31F7-4941-8FCCDEA2CE2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29"/>
          <a:stretch/>
        </p:blipFill>
        <p:spPr>
          <a:xfrm>
            <a:off x="933450" y="2025650"/>
            <a:ext cx="8572500" cy="82613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037553D-F407-45DF-D3B4-ED50D2A09F68}"/>
              </a:ext>
            </a:extLst>
          </p:cNvPr>
          <p:cNvSpPr/>
          <p:nvPr/>
        </p:nvSpPr>
        <p:spPr>
          <a:xfrm>
            <a:off x="0" y="0"/>
            <a:ext cx="10288800" cy="1800000"/>
          </a:xfrm>
          <a:prstGeom prst="rect">
            <a:avLst/>
          </a:prstGeom>
          <a:solidFill>
            <a:srgbClr val="5A26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>
                <a:latin typeface="Poppins SemiBold" panose="00000700000000000000" pitchFamily="2" charset="0"/>
                <a:cs typeface="Poppins SemiBold" panose="00000700000000000000" pitchFamily="2" charset="0"/>
              </a:rPr>
              <a:t>Heart Failure Risk Factors That</a:t>
            </a:r>
          </a:p>
          <a:p>
            <a:pPr algn="ctr"/>
            <a:r>
              <a:rPr lang="en-US" sz="3800" b="1" dirty="0">
                <a:latin typeface="Poppins SemiBold" panose="00000700000000000000" pitchFamily="2" charset="0"/>
                <a:cs typeface="Poppins SemiBold" panose="00000700000000000000" pitchFamily="2" charset="0"/>
              </a:rPr>
              <a:t>Are Higher In Women Than In Men</a:t>
            </a:r>
            <a:endParaRPr lang="en-GB" sz="3800" b="1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D2ABA93-06C4-4FEB-2CFC-619391B7BFA6}"/>
              </a:ext>
            </a:extLst>
          </p:cNvPr>
          <p:cNvSpPr txBox="1"/>
          <p:nvPr/>
        </p:nvSpPr>
        <p:spPr>
          <a:xfrm>
            <a:off x="383814" y="2587041"/>
            <a:ext cx="2556902" cy="1497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5A26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Emotional Or</a:t>
            </a:r>
          </a:p>
          <a:p>
            <a:pPr algn="ctr"/>
            <a:r>
              <a:rPr lang="en-US" sz="2000" b="1" dirty="0">
                <a:solidFill>
                  <a:srgbClr val="5A26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Physical Stress</a:t>
            </a:r>
          </a:p>
          <a:p>
            <a:pPr algn="ctr">
              <a:lnSpc>
                <a:spcPts val="2800"/>
              </a:lnSpc>
            </a:pPr>
            <a:r>
              <a:rPr lang="en-GB" sz="1400" dirty="0">
                <a:solidFill>
                  <a:srgbClr val="5A26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Takotsubo Syndrome</a:t>
            </a:r>
          </a:p>
          <a:p>
            <a:pPr algn="ctr"/>
            <a:r>
              <a:rPr lang="en-GB" sz="1400" dirty="0">
                <a:solidFill>
                  <a:srgbClr val="5A26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Broken Heart</a:t>
            </a:r>
          </a:p>
          <a:p>
            <a:pPr algn="ctr"/>
            <a:r>
              <a:rPr lang="en-GB" sz="1400" dirty="0">
                <a:solidFill>
                  <a:srgbClr val="5A26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Syndrome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BEC9F6C-F6BA-0ED3-51B0-3385459A88D4}"/>
              </a:ext>
            </a:extLst>
          </p:cNvPr>
          <p:cNvSpPr txBox="1"/>
          <p:nvPr/>
        </p:nvSpPr>
        <p:spPr>
          <a:xfrm>
            <a:off x="552930" y="6877203"/>
            <a:ext cx="17463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5A26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Obesity</a:t>
            </a:r>
            <a:endParaRPr lang="en-GB" sz="2000" b="1" dirty="0">
              <a:solidFill>
                <a:srgbClr val="5A26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1B5A61-1017-EBA5-F46A-EF1DC45DBECA}"/>
              </a:ext>
            </a:extLst>
          </p:cNvPr>
          <p:cNvSpPr txBox="1"/>
          <p:nvPr/>
        </p:nvSpPr>
        <p:spPr>
          <a:xfrm>
            <a:off x="6156199" y="2231010"/>
            <a:ext cx="232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5A26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Hypertension</a:t>
            </a:r>
            <a:endParaRPr lang="en-GB" sz="2000" b="1" dirty="0">
              <a:solidFill>
                <a:srgbClr val="5A26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4702A91-8481-A6F5-83AB-599F015756E1}"/>
              </a:ext>
            </a:extLst>
          </p:cNvPr>
          <p:cNvSpPr txBox="1"/>
          <p:nvPr/>
        </p:nvSpPr>
        <p:spPr>
          <a:xfrm>
            <a:off x="7322614" y="7444638"/>
            <a:ext cx="17463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5A26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Diabetes</a:t>
            </a:r>
            <a:endParaRPr lang="en-GB" sz="2000" b="1" dirty="0">
              <a:solidFill>
                <a:srgbClr val="5A26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64C972E-AD9A-4B80-A3A9-FA35F3B00E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07354">
            <a:off x="2950345" y="6283866"/>
            <a:ext cx="95250" cy="150495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2600A73-073C-F78A-3060-8971343312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834423">
            <a:off x="7043200" y="7434343"/>
            <a:ext cx="95250" cy="150495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EEC63E2-13D2-764F-3BDD-12AD4B4339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83035">
            <a:off x="3601133" y="3238997"/>
            <a:ext cx="95250" cy="27051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AD45C77-2359-D98E-5432-1187305218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8656">
            <a:off x="7170335" y="2733457"/>
            <a:ext cx="95250" cy="952500"/>
          </a:xfrm>
          <a:prstGeom prst="rect">
            <a:avLst/>
          </a:prstGeom>
        </p:spPr>
      </p:pic>
      <p:pic>
        <p:nvPicPr>
          <p:cNvPr id="2" name="Picture 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B9173AC-EF11-32B3-2FFA-531930B9BC7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80" y="9326388"/>
            <a:ext cx="1872000" cy="6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2637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41070CFB407845A022FD346160C14B" ma:contentTypeVersion="16" ma:contentTypeDescription="Create a new document." ma:contentTypeScope="" ma:versionID="433fdd7dbcfd301359805647537c6477">
  <xsd:schema xmlns:xsd="http://www.w3.org/2001/XMLSchema" xmlns:xs="http://www.w3.org/2001/XMLSchema" xmlns:p="http://schemas.microsoft.com/office/2006/metadata/properties" xmlns:ns2="2b271007-a042-4f72-b1fe-c1435c8db4b0" xmlns:ns3="76336a43-92ed-4dd1-940a-76c36ec82a80" targetNamespace="http://schemas.microsoft.com/office/2006/metadata/properties" ma:root="true" ma:fieldsID="2667b6925ac48c793e0863dee66ab5a8" ns2:_="" ns3:_="">
    <xsd:import namespace="2b271007-a042-4f72-b1fe-c1435c8db4b0"/>
    <xsd:import namespace="76336a43-92ed-4dd1-940a-76c36ec82a8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271007-a042-4f72-b1fe-c1435c8db4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128a21c-5e3a-406e-895a-b38a2baacb5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336a43-92ed-4dd1-940a-76c36ec82a8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08256aa-8d4b-48e2-9daa-4f4722f44d6c}" ma:internalName="TaxCatchAll" ma:showField="CatchAllData" ma:web="76336a43-92ed-4dd1-940a-76c36ec82a8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F2D753A-E242-4039-94D7-5AAB6E7F2BA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680A46C-E250-4B53-98F8-34BB0B8BCC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b271007-a042-4f72-b1fe-c1435c8db4b0"/>
    <ds:schemaRef ds:uri="76336a43-92ed-4dd1-940a-76c36ec82a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645</TotalTime>
  <Words>182</Words>
  <Application>Microsoft Macintosh PowerPoint</Application>
  <PresentationFormat>Custom</PresentationFormat>
  <Paragraphs>68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Calibri</vt:lpstr>
      <vt:lpstr>Poppins SemiBold</vt:lpstr>
      <vt:lpstr>Calibri Light</vt:lpstr>
      <vt:lpstr>Arial</vt:lpstr>
      <vt:lpstr>Poppins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Sergi Duran Nyssen</dc:creator>
  <cp:lastModifiedBy>Roldan, Deborah Miranda</cp:lastModifiedBy>
  <cp:revision>56</cp:revision>
  <dcterms:created xsi:type="dcterms:W3CDTF">2023-02-27T10:33:44Z</dcterms:created>
  <dcterms:modified xsi:type="dcterms:W3CDTF">2023-03-03T18:39:03Z</dcterms:modified>
</cp:coreProperties>
</file>