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oppins SemiBold" panose="020B0604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681"/>
    <a:srgbClr val="009A90"/>
    <a:srgbClr val="EFEAF6"/>
    <a:srgbClr val="5A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9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1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0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6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3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6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7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2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78C3E107-401F-F6E2-3321-8FB9B54EC5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150"/>
            <a:ext cx="18288000" cy="857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81E64-47FF-ABF8-632C-9AE550092066}"/>
              </a:ext>
            </a:extLst>
          </p:cNvPr>
          <p:cNvSpPr/>
          <p:nvPr/>
        </p:nvSpPr>
        <p:spPr>
          <a:xfrm>
            <a:off x="0" y="0"/>
            <a:ext cx="18288000" cy="1476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Some Risk Factors For Heart Failure</a:t>
            </a:r>
            <a:endParaRPr lang="en-GB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3F9B9-528C-045D-1634-D61174DEEE03}"/>
              </a:ext>
            </a:extLst>
          </p:cNvPr>
          <p:cNvSpPr txBox="1"/>
          <p:nvPr/>
        </p:nvSpPr>
        <p:spPr>
          <a:xfrm>
            <a:off x="5460766" y="1711119"/>
            <a:ext cx="232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Disease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199B57-D3F7-6378-FF24-890A9D0FC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67" y="2539595"/>
            <a:ext cx="95250" cy="95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CFE402-9F21-55B5-A958-F731D1CD3064}"/>
              </a:ext>
            </a:extLst>
          </p:cNvPr>
          <p:cNvSpPr txBox="1"/>
          <p:nvPr/>
        </p:nvSpPr>
        <p:spPr>
          <a:xfrm>
            <a:off x="9326520" y="2048875"/>
            <a:ext cx="158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85D1E7-8CDB-37D6-60CB-0D5A94FF1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19" y="2482850"/>
            <a:ext cx="95250" cy="9525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2B22F7-56AB-32AB-FE7C-2A8DBB3AA0A1}"/>
              </a:ext>
            </a:extLst>
          </p:cNvPr>
          <p:cNvSpPr txBox="1"/>
          <p:nvPr/>
        </p:nvSpPr>
        <p:spPr>
          <a:xfrm>
            <a:off x="13104606" y="1749264"/>
            <a:ext cx="232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Pressure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86C8109-9761-F98A-C979-E19E3036D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384" y="2539595"/>
            <a:ext cx="95250" cy="95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75EDD5-60A3-B7D6-3EB0-427DCA928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7675" y="8140700"/>
            <a:ext cx="95250" cy="952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1187F7-DCAC-B54E-0AE9-120D6C1ACDEB}"/>
              </a:ext>
            </a:extLst>
          </p:cNvPr>
          <p:cNvSpPr txBox="1"/>
          <p:nvPr/>
        </p:nvSpPr>
        <p:spPr>
          <a:xfrm>
            <a:off x="3143071" y="9119899"/>
            <a:ext cx="232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F9357DC-2798-7CE0-6588-763FCC6A5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354"/>
          <a:stretch/>
        </p:blipFill>
        <p:spPr>
          <a:xfrm>
            <a:off x="8627574" y="7771687"/>
            <a:ext cx="95250" cy="10029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384A241-7974-C240-E483-78B96B7DD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025" y="7204075"/>
            <a:ext cx="95250" cy="1504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939917-31F1-7D3E-D5D9-14749AF47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8"/>
          <a:stretch/>
        </p:blipFill>
        <p:spPr>
          <a:xfrm>
            <a:off x="16043275" y="7588250"/>
            <a:ext cx="95250" cy="11207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A7418EC-B423-33EA-E5EA-E336237B271F}"/>
              </a:ext>
            </a:extLst>
          </p:cNvPr>
          <p:cNvSpPr txBox="1"/>
          <p:nvPr/>
        </p:nvSpPr>
        <p:spPr>
          <a:xfrm>
            <a:off x="7518221" y="8774648"/>
            <a:ext cx="232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B9CC20-95DD-7E5E-4225-1CF2737F4E73}"/>
              </a:ext>
            </a:extLst>
          </p:cNvPr>
          <p:cNvSpPr txBox="1"/>
          <p:nvPr/>
        </p:nvSpPr>
        <p:spPr>
          <a:xfrm>
            <a:off x="11163121" y="8774648"/>
            <a:ext cx="232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Or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Abuse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1B4A2-D4D3-D039-740D-F3AF6098CEC6}"/>
              </a:ext>
            </a:extLst>
          </p:cNvPr>
          <p:cNvSpPr txBox="1"/>
          <p:nvPr/>
        </p:nvSpPr>
        <p:spPr>
          <a:xfrm>
            <a:off x="14935021" y="8774648"/>
            <a:ext cx="232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B28413-C586-DC7C-CEF9-42191F5DE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8" y="9014185"/>
            <a:ext cx="2736000" cy="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5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0362AE5-215D-C654-BDDE-9FEED380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150"/>
            <a:ext cx="18288000" cy="857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81E64-47FF-ABF8-632C-9AE550092066}"/>
              </a:ext>
            </a:extLst>
          </p:cNvPr>
          <p:cNvSpPr/>
          <p:nvPr/>
        </p:nvSpPr>
        <p:spPr>
          <a:xfrm>
            <a:off x="0" y="0"/>
            <a:ext cx="18288000" cy="1476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How Heart Failure Is Diagnosed</a:t>
            </a:r>
            <a:endParaRPr lang="en-GB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3F9B9-528C-045D-1634-D61174DEEE03}"/>
              </a:ext>
            </a:extLst>
          </p:cNvPr>
          <p:cNvSpPr txBox="1"/>
          <p:nvPr/>
        </p:nvSpPr>
        <p:spPr>
          <a:xfrm>
            <a:off x="6803791" y="1805744"/>
            <a:ext cx="232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Test (BNP)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199B57-D3F7-6378-FF24-890A9D0FC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2" y="2349095"/>
            <a:ext cx="95250" cy="952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6C8109-9761-F98A-C979-E19E3036D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84" y="2271904"/>
            <a:ext cx="95250" cy="952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1187F7-DCAC-B54E-0AE9-120D6C1ACDEB}"/>
              </a:ext>
            </a:extLst>
          </p:cNvPr>
          <p:cNvSpPr txBox="1"/>
          <p:nvPr/>
        </p:nvSpPr>
        <p:spPr>
          <a:xfrm>
            <a:off x="4091874" y="9444374"/>
            <a:ext cx="3093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Examination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384A241-7974-C240-E483-78B96B7DD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7756525"/>
            <a:ext cx="95250" cy="1504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939917-31F1-7D3E-D5D9-14749AF47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8"/>
          <a:stretch/>
        </p:blipFill>
        <p:spPr>
          <a:xfrm>
            <a:off x="15709900" y="8194675"/>
            <a:ext cx="95250" cy="11207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7B9CC20-95DD-7E5E-4225-1CF2737F4E73}"/>
              </a:ext>
            </a:extLst>
          </p:cNvPr>
          <p:cNvSpPr txBox="1"/>
          <p:nvPr/>
        </p:nvSpPr>
        <p:spPr>
          <a:xfrm>
            <a:off x="9961048" y="9441398"/>
            <a:ext cx="255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Echocardiogram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DC09-6A0F-F1AD-6910-96D2793C0473}"/>
              </a:ext>
            </a:extLst>
          </p:cNvPr>
          <p:cNvSpPr txBox="1"/>
          <p:nvPr/>
        </p:nvSpPr>
        <p:spPr>
          <a:xfrm>
            <a:off x="12090053" y="1805744"/>
            <a:ext cx="38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 (ECG)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D6EB4-43B4-B694-5877-CBA4596B75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7"/>
          <a:stretch/>
        </p:blipFill>
        <p:spPr>
          <a:xfrm>
            <a:off x="5591174" y="7853699"/>
            <a:ext cx="95250" cy="1407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42B156-47E2-9263-0B15-931517B19CA2}"/>
              </a:ext>
            </a:extLst>
          </p:cNvPr>
          <p:cNvSpPr txBox="1"/>
          <p:nvPr/>
        </p:nvSpPr>
        <p:spPr>
          <a:xfrm>
            <a:off x="14601646" y="9441398"/>
            <a:ext cx="232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X-ray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6BBC6F-7317-FDA6-6B93-3F30358EFA3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8" y="9014185"/>
            <a:ext cx="2736000" cy="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stage&#10;&#10;Description automatically generated">
            <a:extLst>
              <a:ext uri="{FF2B5EF4-FFF2-40B4-BE49-F238E27FC236}">
                <a16:creationId xmlns:a16="http://schemas.microsoft.com/office/drawing/2014/main" id="{3724C962-52BA-3C72-4C4A-76D2A766BA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"/>
          <a:stretch/>
        </p:blipFill>
        <p:spPr>
          <a:xfrm>
            <a:off x="0" y="1803400"/>
            <a:ext cx="18288000" cy="8032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81E64-47FF-ABF8-632C-9AE550092066}"/>
              </a:ext>
            </a:extLst>
          </p:cNvPr>
          <p:cNvSpPr/>
          <p:nvPr/>
        </p:nvSpPr>
        <p:spPr>
          <a:xfrm>
            <a:off x="0" y="0"/>
            <a:ext cx="18288000" cy="2556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Estimated 30% Of People Living With</a:t>
            </a:r>
          </a:p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Heart Failure Have No Obvious Symptoms</a:t>
            </a:r>
            <a:endParaRPr lang="en-GB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04F90B-6B0B-79A3-0E07-17FF71E62C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8" y="9014185"/>
            <a:ext cx="2736000" cy="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A878FBF-265F-520C-FDAB-3A75583224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650"/>
            <a:ext cx="18288000" cy="857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81E64-47FF-ABF8-632C-9AE550092066}"/>
              </a:ext>
            </a:extLst>
          </p:cNvPr>
          <p:cNvSpPr/>
          <p:nvPr/>
        </p:nvSpPr>
        <p:spPr>
          <a:xfrm>
            <a:off x="0" y="0"/>
            <a:ext cx="18288000" cy="2556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Can Improve Your Quality Of Life</a:t>
            </a:r>
          </a:p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Living With Heart Failure</a:t>
            </a:r>
            <a:endParaRPr lang="en-GB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3F9B9-528C-045D-1634-D61174DEEE03}"/>
              </a:ext>
            </a:extLst>
          </p:cNvPr>
          <p:cNvSpPr txBox="1"/>
          <p:nvPr/>
        </p:nvSpPr>
        <p:spPr>
          <a:xfrm>
            <a:off x="5805777" y="3092632"/>
            <a:ext cx="232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Keep Active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199B57-D3F7-6378-FF24-890A9D0FC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96" y="3615982"/>
            <a:ext cx="95250" cy="952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6C8109-9761-F98A-C979-E19E3036D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473" y="3523518"/>
            <a:ext cx="95250" cy="952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1187F7-DCAC-B54E-0AE9-120D6C1ACDEB}"/>
              </a:ext>
            </a:extLst>
          </p:cNvPr>
          <p:cNvSpPr txBox="1"/>
          <p:nvPr/>
        </p:nvSpPr>
        <p:spPr>
          <a:xfrm>
            <a:off x="3508935" y="9102477"/>
            <a:ext cx="281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Monitor Your Symptoms</a:t>
            </a:r>
            <a:endParaRPr lang="en-GB" sz="2000" b="1" dirty="0">
              <a:solidFill>
                <a:srgbClr val="5A268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5939917-31F1-7D3E-D5D9-14749AF47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8"/>
          <a:stretch/>
        </p:blipFill>
        <p:spPr>
          <a:xfrm>
            <a:off x="12559170" y="7919886"/>
            <a:ext cx="95250" cy="1120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EDC09-6A0F-F1AD-6910-96D2793C0473}"/>
              </a:ext>
            </a:extLst>
          </p:cNvPr>
          <p:cNvSpPr txBox="1"/>
          <p:nvPr/>
        </p:nvSpPr>
        <p:spPr>
          <a:xfrm>
            <a:off x="12534869" y="3092631"/>
            <a:ext cx="4318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Weigh Yourself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1F5C5-2D6A-818A-60E4-CBA21FCDA351}"/>
              </a:ext>
            </a:extLst>
          </p:cNvPr>
          <p:cNvSpPr txBox="1"/>
          <p:nvPr/>
        </p:nvSpPr>
        <p:spPr>
          <a:xfrm>
            <a:off x="8928774" y="3092631"/>
            <a:ext cx="340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Look After Your Mind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DD92FB-7E04-EC1E-46AB-2D90F090D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669" y="3550726"/>
            <a:ext cx="95250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4F86BA-5671-BF2B-ACEB-200A34441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6277" y="8088161"/>
            <a:ext cx="95250" cy="952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E824A6-7D64-0F46-0178-6DC3B175FCAE}"/>
              </a:ext>
            </a:extLst>
          </p:cNvPr>
          <p:cNvSpPr txBox="1"/>
          <p:nvPr/>
        </p:nvSpPr>
        <p:spPr>
          <a:xfrm>
            <a:off x="7454112" y="9103808"/>
            <a:ext cx="281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Keep A Healthy Weight And Diet</a:t>
            </a:r>
            <a:endParaRPr lang="en-GB" sz="2000" b="1" dirty="0">
              <a:solidFill>
                <a:srgbClr val="5A268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9F6F0-F94A-5359-1C30-3931083E6C7A}"/>
              </a:ext>
            </a:extLst>
          </p:cNvPr>
          <p:cNvSpPr txBox="1"/>
          <p:nvPr/>
        </p:nvSpPr>
        <p:spPr>
          <a:xfrm>
            <a:off x="10341941" y="9105134"/>
            <a:ext cx="452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Limit Alcohol, Quit Smoking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And Avoid Drugs Of Abuse</a:t>
            </a:r>
            <a:endParaRPr lang="en-GB" sz="2000" b="1" dirty="0">
              <a:solidFill>
                <a:srgbClr val="5A268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08E76C-A49B-1894-3A97-781E21B95C60}"/>
              </a:ext>
            </a:extLst>
          </p:cNvPr>
          <p:cNvSpPr txBox="1"/>
          <p:nvPr/>
        </p:nvSpPr>
        <p:spPr>
          <a:xfrm>
            <a:off x="14619764" y="9106461"/>
            <a:ext cx="340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Take Your Medicines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As Prescribed</a:t>
            </a:r>
            <a:endParaRPr lang="en-GB" sz="2000" b="1" dirty="0">
              <a:solidFill>
                <a:srgbClr val="5A268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40FA2D-3B69-4F40-05A6-924CC0B0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12783" y="8088161"/>
            <a:ext cx="95250" cy="952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727FD1-1C2D-B0EF-00E6-BF7646FF7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51938" y="8121288"/>
            <a:ext cx="95250" cy="9525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5C98CD-C752-E6BD-DAB4-0C231550192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8" y="9014185"/>
            <a:ext cx="2736000" cy="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layer&#10;&#10;Description automatically generated">
            <a:extLst>
              <a:ext uri="{FF2B5EF4-FFF2-40B4-BE49-F238E27FC236}">
                <a16:creationId xmlns:a16="http://schemas.microsoft.com/office/drawing/2014/main" id="{57FC5FD7-55A2-5953-A279-F787A7B62E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r="1866"/>
          <a:stretch/>
        </p:blipFill>
        <p:spPr>
          <a:xfrm>
            <a:off x="265000" y="1676400"/>
            <a:ext cx="17758000" cy="857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81E64-47FF-ABF8-632C-9AE550092066}"/>
              </a:ext>
            </a:extLst>
          </p:cNvPr>
          <p:cNvSpPr/>
          <p:nvPr/>
        </p:nvSpPr>
        <p:spPr>
          <a:xfrm>
            <a:off x="0" y="0"/>
            <a:ext cx="9144000" cy="1908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PUMPING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3F9B9-528C-045D-1634-D61174DEEE03}"/>
              </a:ext>
            </a:extLst>
          </p:cNvPr>
          <p:cNvSpPr txBox="1"/>
          <p:nvPr/>
        </p:nvSpPr>
        <p:spPr>
          <a:xfrm>
            <a:off x="633295" y="2661743"/>
            <a:ext cx="232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Cough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1187F7-DCAC-B54E-0AE9-120D6C1ACDEB}"/>
              </a:ext>
            </a:extLst>
          </p:cNvPr>
          <p:cNvSpPr txBox="1"/>
          <p:nvPr/>
        </p:nvSpPr>
        <p:spPr>
          <a:xfrm>
            <a:off x="145159" y="4085436"/>
            <a:ext cx="281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Shortness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Breath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DC09-6A0F-F1AD-6910-96D2793C0473}"/>
              </a:ext>
            </a:extLst>
          </p:cNvPr>
          <p:cNvSpPr txBox="1"/>
          <p:nvPr/>
        </p:nvSpPr>
        <p:spPr>
          <a:xfrm>
            <a:off x="9233140" y="2305641"/>
            <a:ext cx="2681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Pain/discomfort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Jaw, Neck,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Back, Shoulder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Left Arm 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1F5C5-2D6A-818A-60E4-CBA21FCDA351}"/>
              </a:ext>
            </a:extLst>
          </p:cNvPr>
          <p:cNvSpPr txBox="1"/>
          <p:nvPr/>
        </p:nvSpPr>
        <p:spPr>
          <a:xfrm>
            <a:off x="14150749" y="4783759"/>
            <a:ext cx="340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 And</a:t>
            </a:r>
          </a:p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824A6-7D64-0F46-0178-6DC3B175FCAE}"/>
              </a:ext>
            </a:extLst>
          </p:cNvPr>
          <p:cNvSpPr txBox="1"/>
          <p:nvPr/>
        </p:nvSpPr>
        <p:spPr>
          <a:xfrm>
            <a:off x="265000" y="5605698"/>
            <a:ext cx="281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Weight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9F6F0-F94A-5359-1C30-3931083E6C7A}"/>
              </a:ext>
            </a:extLst>
          </p:cNvPr>
          <p:cNvSpPr txBox="1"/>
          <p:nvPr/>
        </p:nvSpPr>
        <p:spPr>
          <a:xfrm>
            <a:off x="6467829" y="2334998"/>
            <a:ext cx="1921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Tiredness And Lack of Energy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08E76C-A49B-1894-3A97-781E21B95C60}"/>
              </a:ext>
            </a:extLst>
          </p:cNvPr>
          <p:cNvSpPr txBox="1"/>
          <p:nvPr/>
        </p:nvSpPr>
        <p:spPr>
          <a:xfrm>
            <a:off x="13439952" y="6482929"/>
            <a:ext cx="3403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Chest Pain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Upper-Body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Discomfort 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1B3F6-5DA2-D43A-2499-1B6E2BBE2E82}"/>
              </a:ext>
            </a:extLst>
          </p:cNvPr>
          <p:cNvSpPr/>
          <p:nvPr/>
        </p:nvSpPr>
        <p:spPr>
          <a:xfrm>
            <a:off x="9144000" y="0"/>
            <a:ext cx="9144000" cy="1908000"/>
          </a:xfrm>
          <a:prstGeom prst="rect">
            <a:avLst/>
          </a:prstGeom>
          <a:solidFill>
            <a:srgbClr val="009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Heart Attack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PLUMBING PROBLEM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81211D-A4DB-93A6-09D6-043285ABFFE4}"/>
              </a:ext>
            </a:extLst>
          </p:cNvPr>
          <p:cNvSpPr/>
          <p:nvPr/>
        </p:nvSpPr>
        <p:spPr>
          <a:xfrm>
            <a:off x="8636000" y="443915"/>
            <a:ext cx="1008000" cy="10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5A268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B7C77-089D-0BBF-6B59-28981C01CA1B}"/>
              </a:ext>
            </a:extLst>
          </p:cNvPr>
          <p:cNvSpPr txBox="1"/>
          <p:nvPr/>
        </p:nvSpPr>
        <p:spPr>
          <a:xfrm>
            <a:off x="-255991" y="6999584"/>
            <a:ext cx="374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Swelling In Legs, </a:t>
            </a:r>
          </a:p>
          <a:p>
            <a:pPr algn="ctr"/>
            <a:r>
              <a:rPr lang="en-US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Ankles Or Feet</a:t>
            </a:r>
            <a:endParaRPr lang="en-GB" sz="20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F6D37E-DF75-69AE-3886-61F7E67B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7678">
            <a:off x="3655485" y="2340155"/>
            <a:ext cx="95250" cy="1504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64E284-1D1F-026E-3CDD-BD3E50C59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1209">
            <a:off x="3460610" y="2756070"/>
            <a:ext cx="95250" cy="2705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BBC640-7205-1590-5359-59E8E3C88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3585" y="4959530"/>
            <a:ext cx="95250" cy="15049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A977BC-73D0-02A9-ACF1-E8A9FAC6B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5076">
            <a:off x="3800652" y="6729768"/>
            <a:ext cx="95250" cy="2705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623194-B6AF-3B86-FCF2-3C8DE3B41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5271">
            <a:off x="5884335" y="1835330"/>
            <a:ext cx="95250" cy="15049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B3E419-637C-6870-37CD-37200878E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2254">
            <a:off x="12295018" y="2287371"/>
            <a:ext cx="95250" cy="15049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E023A3-8D4D-C58C-156E-DBB1C0EFF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8235">
            <a:off x="14783042" y="3624193"/>
            <a:ext cx="95250" cy="15049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E04D55-37C4-1D1D-024B-0F912DF5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5405">
            <a:off x="13392327" y="4081818"/>
            <a:ext cx="95250" cy="2705100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9E8554-CCC0-C495-E50C-2659F5787E3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8" y="9014185"/>
            <a:ext cx="2736000" cy="9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92765-4426-BE0B-1D70-72115D52ACEB}"/>
              </a:ext>
            </a:extLst>
          </p:cNvPr>
          <p:cNvSpPr txBox="1"/>
          <p:nvPr/>
        </p:nvSpPr>
        <p:spPr>
          <a:xfrm>
            <a:off x="15316196" y="2353967"/>
            <a:ext cx="232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Headed Or Unusually Tired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4A07CA-2E5B-FB5B-A7AC-71471329C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9152">
            <a:off x="14810163" y="2256855"/>
            <a:ext cx="95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2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948BBAF0-6DB4-1318-CE91-DC4C9602D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3"/>
          <a:stretch/>
        </p:blipFill>
        <p:spPr>
          <a:xfrm>
            <a:off x="0" y="2840783"/>
            <a:ext cx="18288000" cy="74462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81E64-47FF-ABF8-632C-9AE550092066}"/>
              </a:ext>
            </a:extLst>
          </p:cNvPr>
          <p:cNvSpPr/>
          <p:nvPr/>
        </p:nvSpPr>
        <p:spPr>
          <a:xfrm>
            <a:off x="0" y="0"/>
            <a:ext cx="18288000" cy="2556000"/>
          </a:xfrm>
          <a:prstGeom prst="rect">
            <a:avLst/>
          </a:prstGeom>
          <a:solidFill>
            <a:srgbClr val="5A2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Heart Failure Risk Factors That</a:t>
            </a:r>
          </a:p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Are Higher In Women Than In Men</a:t>
            </a:r>
            <a:endParaRPr lang="en-GB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1187F7-DCAC-B54E-0AE9-120D6C1ACDEB}"/>
              </a:ext>
            </a:extLst>
          </p:cNvPr>
          <p:cNvSpPr txBox="1"/>
          <p:nvPr/>
        </p:nvSpPr>
        <p:spPr>
          <a:xfrm>
            <a:off x="2790171" y="4179133"/>
            <a:ext cx="3359814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Or</a:t>
            </a:r>
          </a:p>
          <a:p>
            <a:pPr algn="ctr"/>
            <a:r>
              <a:rPr lang="en-US" sz="28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Stress</a:t>
            </a:r>
          </a:p>
          <a:p>
            <a:pPr algn="ctr">
              <a:lnSpc>
                <a:spcPts val="2800"/>
              </a:lnSpc>
            </a:pPr>
            <a:r>
              <a:rPr lang="en-GB" sz="2000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Takotsubo Syndrome</a:t>
            </a:r>
          </a:p>
          <a:p>
            <a:pPr algn="ctr"/>
            <a:r>
              <a:rPr lang="en-GB" sz="2000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Broken Heart Syndrome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824A6-7D64-0F46-0178-6DC3B175FCAE}"/>
              </a:ext>
            </a:extLst>
          </p:cNvPr>
          <p:cNvSpPr txBox="1"/>
          <p:nvPr/>
        </p:nvSpPr>
        <p:spPr>
          <a:xfrm>
            <a:off x="4008429" y="7935823"/>
            <a:ext cx="192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endParaRPr lang="en-GB" sz="28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9F6F0-F94A-5359-1C30-3931083E6C7A}"/>
              </a:ext>
            </a:extLst>
          </p:cNvPr>
          <p:cNvSpPr txBox="1"/>
          <p:nvPr/>
        </p:nvSpPr>
        <p:spPr>
          <a:xfrm>
            <a:off x="12417271" y="3624621"/>
            <a:ext cx="37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endParaRPr lang="en-GB" sz="28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08E76C-A49B-1894-3A97-781E21B95C60}"/>
              </a:ext>
            </a:extLst>
          </p:cNvPr>
          <p:cNvSpPr txBox="1"/>
          <p:nvPr/>
        </p:nvSpPr>
        <p:spPr>
          <a:xfrm>
            <a:off x="12281805" y="7939584"/>
            <a:ext cx="280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A2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GB" sz="2800" b="1" dirty="0">
              <a:solidFill>
                <a:srgbClr val="5A2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1CA51-E127-146A-5F5D-889F6DC0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7354">
            <a:off x="6688231" y="7298541"/>
            <a:ext cx="95250" cy="1504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A82593-73D8-2B60-487B-26950B2D2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3769">
            <a:off x="12191860" y="3597662"/>
            <a:ext cx="95250" cy="1504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06B51C-F668-FB98-6C7F-A50115953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3035">
            <a:off x="7339131" y="4109004"/>
            <a:ext cx="95250" cy="2705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932E15-0E62-703D-0225-811B04E34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97191">
            <a:off x="11538744" y="7611540"/>
            <a:ext cx="95250" cy="2705100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29BCC0-6422-623C-5F08-12683D1C8BA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8" y="9014185"/>
            <a:ext cx="2736000" cy="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9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1070CFB407845A022FD346160C14B" ma:contentTypeVersion="16" ma:contentTypeDescription="Create a new document." ma:contentTypeScope="" ma:versionID="433fdd7dbcfd301359805647537c6477">
  <xsd:schema xmlns:xsd="http://www.w3.org/2001/XMLSchema" xmlns:xs="http://www.w3.org/2001/XMLSchema" xmlns:p="http://schemas.microsoft.com/office/2006/metadata/properties" xmlns:ns2="2b271007-a042-4f72-b1fe-c1435c8db4b0" xmlns:ns3="76336a43-92ed-4dd1-940a-76c36ec82a80" targetNamespace="http://schemas.microsoft.com/office/2006/metadata/properties" ma:root="true" ma:fieldsID="2667b6925ac48c793e0863dee66ab5a8" ns2:_="" ns3:_="">
    <xsd:import namespace="2b271007-a042-4f72-b1fe-c1435c8db4b0"/>
    <xsd:import namespace="76336a43-92ed-4dd1-940a-76c36ec82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1007-a042-4f72-b1fe-c1435c8db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28a21c-5e3a-406e-895a-b38a2baac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36a43-92ed-4dd1-940a-76c36ec82a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8256aa-8d4b-48e2-9daa-4f4722f44d6c}" ma:internalName="TaxCatchAll" ma:showField="CatchAllData" ma:web="76336a43-92ed-4dd1-940a-76c36ec82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064DB-6561-4848-9D48-80819430F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962703-387A-4F4A-9AE1-8F06AF1E0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71007-a042-4f72-b1fe-c1435c8db4b0"/>
    <ds:schemaRef ds:uri="76336a43-92ed-4dd1-940a-76c36ec82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688</TotalTime>
  <Words>187</Words>
  <Application>Microsoft Macintosh PowerPoint</Application>
  <PresentationFormat>Custom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Poppins SemiBold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 Duran Nyssen</dc:creator>
  <cp:lastModifiedBy>Roldan, Deborah Miranda</cp:lastModifiedBy>
  <cp:revision>41</cp:revision>
  <dcterms:created xsi:type="dcterms:W3CDTF">2023-02-27T10:33:44Z</dcterms:created>
  <dcterms:modified xsi:type="dcterms:W3CDTF">2023-03-03T18:41:08Z</dcterms:modified>
</cp:coreProperties>
</file>