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3"/>
  </p:sldMasterIdLst>
  <p:sldIdLst>
    <p:sldId id="256" r:id="rId4"/>
    <p:sldId id="257" r:id="rId5"/>
    <p:sldId id="258" r:id="rId6"/>
    <p:sldId id="259" r:id="rId7"/>
    <p:sldId id="260" r:id="rId8"/>
    <p:sldId id="261" r:id="rId9"/>
  </p:sldIdLst>
  <p:sldSz cx="18288000" cy="10287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alibri Light" panose="020F0302020204030204" pitchFamily="34" charset="0"/>
      <p:regular r:id="rId14"/>
      <p:italic r:id="rId15"/>
    </p:embeddedFont>
    <p:embeddedFont>
      <p:font typeface="Poppins SemiBold" panose="020B0604020202020204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A2681"/>
    <a:srgbClr val="009A90"/>
    <a:srgbClr val="EFEAF6"/>
    <a:srgbClr val="5A26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98" autoAdjust="0"/>
    <p:restoredTop sz="94660"/>
  </p:normalViewPr>
  <p:slideViewPr>
    <p:cSldViewPr snapToGrid="0">
      <p:cViewPr varScale="1">
        <p:scale>
          <a:sx n="75" d="100"/>
          <a:sy n="75" d="100"/>
        </p:scale>
        <p:origin x="7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Master" Target="slideMasters/slideMaster1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customXml" Target="../customXml/item2.xml"/><Relationship Id="rId16" Type="http://schemas.openxmlformats.org/officeDocument/2006/relationships/font" Target="fonts/font7.fntdata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font" Target="fonts/font2.fntdata"/><Relationship Id="rId5" Type="http://schemas.openxmlformats.org/officeDocument/2006/relationships/slide" Target="slides/slide2.xml"/><Relationship Id="rId15" Type="http://schemas.openxmlformats.org/officeDocument/2006/relationships/font" Target="fonts/font6.fntdata"/><Relationship Id="rId23" Type="http://schemas.openxmlformats.org/officeDocument/2006/relationships/tableStyles" Target="tableStyle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5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5208-BA4C-4AAF-AC90-FF4C29ACA675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95B4B-4095-4EFE-99DA-28FA6FAB3F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498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5208-BA4C-4AAF-AC90-FF4C29ACA675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95B4B-4095-4EFE-99DA-28FA6FAB3F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214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5208-BA4C-4AAF-AC90-FF4C29ACA675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95B4B-4095-4EFE-99DA-28FA6FAB3F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2302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5208-BA4C-4AAF-AC90-FF4C29ACA675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95B4B-4095-4EFE-99DA-28FA6FAB3F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268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5208-BA4C-4AAF-AC90-FF4C29ACA675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95B4B-4095-4EFE-99DA-28FA6FAB3F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5733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5208-BA4C-4AAF-AC90-FF4C29ACA675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95B4B-4095-4EFE-99DA-28FA6FAB3F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840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5208-BA4C-4AAF-AC90-FF4C29ACA675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95B4B-4095-4EFE-99DA-28FA6FAB3F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162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5208-BA4C-4AAF-AC90-FF4C29ACA675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95B4B-4095-4EFE-99DA-28FA6FAB3F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137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5208-BA4C-4AAF-AC90-FF4C29ACA675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95B4B-4095-4EFE-99DA-28FA6FAB3F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370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5208-BA4C-4AAF-AC90-FF4C29ACA675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95B4B-4095-4EFE-99DA-28FA6FAB3F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8328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5208-BA4C-4AAF-AC90-FF4C29ACA675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95B4B-4095-4EFE-99DA-28FA6FAB3F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170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725208-BA4C-4AAF-AC90-FF4C29ACA675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F95B4B-4095-4EFE-99DA-28FA6FAB3F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992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everal&#10;&#10;Description automatically generated">
            <a:extLst>
              <a:ext uri="{FF2B5EF4-FFF2-40B4-BE49-F238E27FC236}">
                <a16:creationId xmlns:a16="http://schemas.microsoft.com/office/drawing/2014/main" id="{78C3E107-401F-F6E2-3321-8FB9B54EC57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7150"/>
            <a:ext cx="18288000" cy="85725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481E64-47FF-ABF8-632C-9AE550092066}"/>
              </a:ext>
            </a:extLst>
          </p:cNvPr>
          <p:cNvSpPr/>
          <p:nvPr/>
        </p:nvSpPr>
        <p:spPr>
          <a:xfrm>
            <a:off x="0" y="0"/>
            <a:ext cx="18288000" cy="1476000"/>
          </a:xfrm>
          <a:prstGeom prst="rect">
            <a:avLst/>
          </a:prstGeom>
          <a:solidFill>
            <a:srgbClr val="5A2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Some Risk Factors For Heart Failure</a:t>
            </a:r>
            <a:endParaRPr lang="en-GB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FE3F9B9-528C-045D-1634-D61174DEEE03}"/>
              </a:ext>
            </a:extLst>
          </p:cNvPr>
          <p:cNvSpPr txBox="1"/>
          <p:nvPr/>
        </p:nvSpPr>
        <p:spPr>
          <a:xfrm>
            <a:off x="5460766" y="1711119"/>
            <a:ext cx="232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History Of </a:t>
            </a:r>
          </a:p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Heart Disease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5199B57-D3F7-6378-FF24-890A9D0FCA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367" y="2539595"/>
            <a:ext cx="95250" cy="9525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ACFE402-9F21-55B5-A958-F731D1CD3064}"/>
              </a:ext>
            </a:extLst>
          </p:cNvPr>
          <p:cNvSpPr txBox="1"/>
          <p:nvPr/>
        </p:nvSpPr>
        <p:spPr>
          <a:xfrm>
            <a:off x="9326520" y="2048875"/>
            <a:ext cx="15876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Smoking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C85D1E7-8CDB-37D6-60CB-0D5A94FF10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6919" y="2482850"/>
            <a:ext cx="95250" cy="9525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F2B22F7-56AB-32AB-FE7C-2A8DBB3AA0A1}"/>
              </a:ext>
            </a:extLst>
          </p:cNvPr>
          <p:cNvSpPr txBox="1"/>
          <p:nvPr/>
        </p:nvSpPr>
        <p:spPr>
          <a:xfrm>
            <a:off x="13104606" y="1749264"/>
            <a:ext cx="232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</a:t>
            </a:r>
          </a:p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Blood Pressure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C86C8109-9761-F98A-C979-E19E3036DA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2384" y="2539595"/>
            <a:ext cx="95250" cy="9525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575EDD5-60A3-B7D6-3EB0-427DCA9288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257675" y="8140700"/>
            <a:ext cx="95250" cy="95250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741187F7-DCAC-B54E-0AE9-120D6C1ACDEB}"/>
              </a:ext>
            </a:extLst>
          </p:cNvPr>
          <p:cNvSpPr txBox="1"/>
          <p:nvPr/>
        </p:nvSpPr>
        <p:spPr>
          <a:xfrm>
            <a:off x="3143071" y="9119899"/>
            <a:ext cx="2324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Diabetes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FF9357DC-2798-7CE0-6588-763FCC6A561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3354"/>
          <a:stretch/>
        </p:blipFill>
        <p:spPr>
          <a:xfrm>
            <a:off x="8627574" y="7771687"/>
            <a:ext cx="95250" cy="100296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384A241-7974-C240-E483-78B96B7DDE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5025" y="7204075"/>
            <a:ext cx="95250" cy="150495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75939917-31F1-7D3E-D5D9-14749AF4739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28"/>
          <a:stretch/>
        </p:blipFill>
        <p:spPr>
          <a:xfrm>
            <a:off x="16043275" y="7588250"/>
            <a:ext cx="95250" cy="1120775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3A7418EC-B423-33EA-E5EA-E336237B271F}"/>
              </a:ext>
            </a:extLst>
          </p:cNvPr>
          <p:cNvSpPr txBox="1"/>
          <p:nvPr/>
        </p:nvSpPr>
        <p:spPr>
          <a:xfrm>
            <a:off x="7518221" y="8774648"/>
            <a:ext cx="232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Iron</a:t>
            </a:r>
          </a:p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Deficiency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7B9CC20-95DD-7E5E-4225-1CF2737F4E73}"/>
              </a:ext>
            </a:extLst>
          </p:cNvPr>
          <p:cNvSpPr txBox="1"/>
          <p:nvPr/>
        </p:nvSpPr>
        <p:spPr>
          <a:xfrm>
            <a:off x="11163121" y="8774648"/>
            <a:ext cx="232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Drugs Or</a:t>
            </a:r>
          </a:p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Alcohol Abuse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5F1B4A2-D4D3-D039-740D-F3AF6098CEC6}"/>
              </a:ext>
            </a:extLst>
          </p:cNvPr>
          <p:cNvSpPr txBox="1"/>
          <p:nvPr/>
        </p:nvSpPr>
        <p:spPr>
          <a:xfrm>
            <a:off x="14935021" y="8774648"/>
            <a:ext cx="232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Lack Of</a:t>
            </a:r>
          </a:p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Physical Activity</a:t>
            </a:r>
          </a:p>
        </p:txBody>
      </p:sp>
      <p:pic>
        <p:nvPicPr>
          <p:cNvPr id="4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FB28413-C586-DC7C-CEF9-42191F5DECB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38" y="9014185"/>
            <a:ext cx="2736000" cy="9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954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50362AE5-215D-C654-BDDE-9FEED3800A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3150"/>
            <a:ext cx="18288000" cy="85725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481E64-47FF-ABF8-632C-9AE550092066}"/>
              </a:ext>
            </a:extLst>
          </p:cNvPr>
          <p:cNvSpPr/>
          <p:nvPr/>
        </p:nvSpPr>
        <p:spPr>
          <a:xfrm>
            <a:off x="0" y="0"/>
            <a:ext cx="18288000" cy="1476000"/>
          </a:xfrm>
          <a:prstGeom prst="rect">
            <a:avLst/>
          </a:prstGeom>
          <a:solidFill>
            <a:srgbClr val="5A2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How Heart Failure Is Diagnosed</a:t>
            </a:r>
            <a:endParaRPr lang="en-GB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FE3F9B9-528C-045D-1634-D61174DEEE03}"/>
              </a:ext>
            </a:extLst>
          </p:cNvPr>
          <p:cNvSpPr txBox="1"/>
          <p:nvPr/>
        </p:nvSpPr>
        <p:spPr>
          <a:xfrm>
            <a:off x="6803791" y="1805744"/>
            <a:ext cx="2324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Blood Test (BNP)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5199B57-D3F7-6378-FF24-890A9D0FCA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412" y="2349095"/>
            <a:ext cx="95250" cy="9525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86C8109-9761-F98A-C979-E19E3036DA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5184" y="2271904"/>
            <a:ext cx="95250" cy="95250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741187F7-DCAC-B54E-0AE9-120D6C1ACDEB}"/>
              </a:ext>
            </a:extLst>
          </p:cNvPr>
          <p:cNvSpPr txBox="1"/>
          <p:nvPr/>
        </p:nvSpPr>
        <p:spPr>
          <a:xfrm>
            <a:off x="4091874" y="9444374"/>
            <a:ext cx="3093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Physical Examination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F384A241-7974-C240-E483-78B96B7DDE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4875" y="7756525"/>
            <a:ext cx="95250" cy="150495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75939917-31F1-7D3E-D5D9-14749AF4739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28"/>
          <a:stretch/>
        </p:blipFill>
        <p:spPr>
          <a:xfrm>
            <a:off x="15709900" y="8194675"/>
            <a:ext cx="95250" cy="112077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D7B9CC20-95DD-7E5E-4225-1CF2737F4E73}"/>
              </a:ext>
            </a:extLst>
          </p:cNvPr>
          <p:cNvSpPr txBox="1"/>
          <p:nvPr/>
        </p:nvSpPr>
        <p:spPr>
          <a:xfrm>
            <a:off x="9961048" y="9441398"/>
            <a:ext cx="2556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Echocardiogram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FEDC09-6A0F-F1AD-6910-96D2793C0473}"/>
              </a:ext>
            </a:extLst>
          </p:cNvPr>
          <p:cNvSpPr txBox="1"/>
          <p:nvPr/>
        </p:nvSpPr>
        <p:spPr>
          <a:xfrm>
            <a:off x="12090053" y="1805744"/>
            <a:ext cx="3841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Electrocardiogram (ECG)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1D6EB4-43B4-B694-5877-CBA4596B75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57"/>
          <a:stretch/>
        </p:blipFill>
        <p:spPr>
          <a:xfrm>
            <a:off x="5591174" y="7853699"/>
            <a:ext cx="95250" cy="14077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42B156-47E2-9263-0B15-931517B19CA2}"/>
              </a:ext>
            </a:extLst>
          </p:cNvPr>
          <p:cNvSpPr txBox="1"/>
          <p:nvPr/>
        </p:nvSpPr>
        <p:spPr>
          <a:xfrm>
            <a:off x="14601646" y="9441398"/>
            <a:ext cx="2324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Chest X-ray</a:t>
            </a:r>
          </a:p>
        </p:txBody>
      </p:sp>
      <p:pic>
        <p:nvPicPr>
          <p:cNvPr id="2" name="Picture 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96BBC6F-7317-FDA6-6B93-3F30358EFA3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38" y="9014185"/>
            <a:ext cx="2736000" cy="9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195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on a stage&#10;&#10;Description automatically generated">
            <a:extLst>
              <a:ext uri="{FF2B5EF4-FFF2-40B4-BE49-F238E27FC236}">
                <a16:creationId xmlns:a16="http://schemas.microsoft.com/office/drawing/2014/main" id="{3724C962-52BA-3C72-4C4A-76D2A766BA3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96"/>
          <a:stretch/>
        </p:blipFill>
        <p:spPr>
          <a:xfrm>
            <a:off x="0" y="1803400"/>
            <a:ext cx="18288000" cy="803275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481E64-47FF-ABF8-632C-9AE550092066}"/>
              </a:ext>
            </a:extLst>
          </p:cNvPr>
          <p:cNvSpPr/>
          <p:nvPr/>
        </p:nvSpPr>
        <p:spPr>
          <a:xfrm>
            <a:off x="0" y="0"/>
            <a:ext cx="18288000" cy="2556000"/>
          </a:xfrm>
          <a:prstGeom prst="rect">
            <a:avLst/>
          </a:prstGeom>
          <a:solidFill>
            <a:srgbClr val="5A2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Estimated 30% Of People Living With</a:t>
            </a:r>
          </a:p>
          <a:p>
            <a:pPr algn="ctr"/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Heart Failure Have No Obvious Symptoms</a:t>
            </a:r>
            <a:endParaRPr lang="en-GB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3C04F90B-6B0B-79A3-0E07-17FF71E62C0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38" y="9014185"/>
            <a:ext cx="2736000" cy="9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86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7A878FBF-265F-520C-FDAB-3A75583224D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7650"/>
            <a:ext cx="18288000" cy="85725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481E64-47FF-ABF8-632C-9AE550092066}"/>
              </a:ext>
            </a:extLst>
          </p:cNvPr>
          <p:cNvSpPr/>
          <p:nvPr/>
        </p:nvSpPr>
        <p:spPr>
          <a:xfrm>
            <a:off x="0" y="0"/>
            <a:ext cx="18288000" cy="2556000"/>
          </a:xfrm>
          <a:prstGeom prst="rect">
            <a:avLst/>
          </a:prstGeom>
          <a:solidFill>
            <a:srgbClr val="5A2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You Can Improve Your Quality Of Life</a:t>
            </a:r>
          </a:p>
          <a:p>
            <a:pPr algn="ctr"/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Living With Heart Failure</a:t>
            </a:r>
            <a:endParaRPr lang="en-GB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FE3F9B9-528C-045D-1634-D61174DEEE03}"/>
              </a:ext>
            </a:extLst>
          </p:cNvPr>
          <p:cNvSpPr txBox="1"/>
          <p:nvPr/>
        </p:nvSpPr>
        <p:spPr>
          <a:xfrm>
            <a:off x="5805777" y="3092632"/>
            <a:ext cx="2324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5A268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Keep Active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5199B57-D3F7-6378-FF24-890A9D0FCA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296" y="3615982"/>
            <a:ext cx="95250" cy="9525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86C8109-9761-F98A-C979-E19E3036DA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2473" y="3523518"/>
            <a:ext cx="95250" cy="95250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741187F7-DCAC-B54E-0AE9-120D6C1ACDEB}"/>
              </a:ext>
            </a:extLst>
          </p:cNvPr>
          <p:cNvSpPr txBox="1"/>
          <p:nvPr/>
        </p:nvSpPr>
        <p:spPr>
          <a:xfrm>
            <a:off x="3508935" y="9102477"/>
            <a:ext cx="2812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5A268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Monitor Your Symptoms</a:t>
            </a:r>
            <a:endParaRPr lang="en-GB" sz="2000" b="1" dirty="0">
              <a:solidFill>
                <a:srgbClr val="5A268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75939917-31F1-7D3E-D5D9-14749AF4739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28"/>
          <a:stretch/>
        </p:blipFill>
        <p:spPr>
          <a:xfrm>
            <a:off x="12559170" y="7919886"/>
            <a:ext cx="95250" cy="11207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FEDC09-6A0F-F1AD-6910-96D2793C0473}"/>
              </a:ext>
            </a:extLst>
          </p:cNvPr>
          <p:cNvSpPr txBox="1"/>
          <p:nvPr/>
        </p:nvSpPr>
        <p:spPr>
          <a:xfrm>
            <a:off x="12534869" y="3092631"/>
            <a:ext cx="4318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5A268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Weigh Yourself Regularly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B1F5C5-2D6A-818A-60E4-CBA21FCDA351}"/>
              </a:ext>
            </a:extLst>
          </p:cNvPr>
          <p:cNvSpPr txBox="1"/>
          <p:nvPr/>
        </p:nvSpPr>
        <p:spPr>
          <a:xfrm>
            <a:off x="8928774" y="3092631"/>
            <a:ext cx="3403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5A268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Look After Your Mind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8DD92FB-7E04-EC1E-46AB-2D90F090D7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8669" y="3550726"/>
            <a:ext cx="95250" cy="9525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A4F86BA-5671-BF2B-ACEB-200A34441F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866277" y="8088161"/>
            <a:ext cx="95250" cy="9525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2E824A6-7D64-0F46-0178-6DC3B175FCAE}"/>
              </a:ext>
            </a:extLst>
          </p:cNvPr>
          <p:cNvSpPr txBox="1"/>
          <p:nvPr/>
        </p:nvSpPr>
        <p:spPr>
          <a:xfrm>
            <a:off x="7454112" y="9103808"/>
            <a:ext cx="2812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5A268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Keep A Healthy Weight And Diet</a:t>
            </a:r>
            <a:endParaRPr lang="en-GB" sz="2000" b="1" dirty="0">
              <a:solidFill>
                <a:srgbClr val="5A268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F59F6F0-F94A-5359-1C30-3931083E6C7A}"/>
              </a:ext>
            </a:extLst>
          </p:cNvPr>
          <p:cNvSpPr txBox="1"/>
          <p:nvPr/>
        </p:nvSpPr>
        <p:spPr>
          <a:xfrm>
            <a:off x="10341941" y="9105134"/>
            <a:ext cx="45297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5A268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Limit Alcohol, Quit Smoking</a:t>
            </a:r>
          </a:p>
          <a:p>
            <a:pPr algn="ctr"/>
            <a:r>
              <a:rPr lang="en-US" sz="2000" b="1" dirty="0">
                <a:solidFill>
                  <a:srgbClr val="5A268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And Avoid Drugs Of Abuse</a:t>
            </a:r>
            <a:endParaRPr lang="en-GB" sz="2000" b="1" dirty="0">
              <a:solidFill>
                <a:srgbClr val="5A268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408E76C-A49B-1894-3A97-781E21B95C60}"/>
              </a:ext>
            </a:extLst>
          </p:cNvPr>
          <p:cNvSpPr txBox="1"/>
          <p:nvPr/>
        </p:nvSpPr>
        <p:spPr>
          <a:xfrm>
            <a:off x="14619764" y="9106461"/>
            <a:ext cx="3403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5A268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Take Your Medicines</a:t>
            </a:r>
          </a:p>
          <a:p>
            <a:pPr algn="ctr"/>
            <a:r>
              <a:rPr lang="en-US" sz="2000" b="1" dirty="0">
                <a:solidFill>
                  <a:srgbClr val="5A268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 As Prescribed</a:t>
            </a:r>
            <a:endParaRPr lang="en-GB" sz="2000" b="1" dirty="0">
              <a:solidFill>
                <a:srgbClr val="5A268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240FA2D-3B69-4F40-05A6-924CC0B0EB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812783" y="8088161"/>
            <a:ext cx="95250" cy="9525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D727FD1-1C2D-B0EF-00E6-BF7646FF7D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6351938" y="8121288"/>
            <a:ext cx="95250" cy="952500"/>
          </a:xfrm>
          <a:prstGeom prst="rect">
            <a:avLst/>
          </a:prstGeom>
        </p:spPr>
      </p:pic>
      <p:pic>
        <p:nvPicPr>
          <p:cNvPr id="2" name="Picture 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165C98CD-C752-E6BD-DAB4-0C231550192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38" y="9014185"/>
            <a:ext cx="2736000" cy="9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837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player&#10;&#10;Description automatically generated">
            <a:extLst>
              <a:ext uri="{FF2B5EF4-FFF2-40B4-BE49-F238E27FC236}">
                <a16:creationId xmlns:a16="http://schemas.microsoft.com/office/drawing/2014/main" id="{57FC5FD7-55A2-5953-A279-F787A7B62ED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" r="1866"/>
          <a:stretch/>
        </p:blipFill>
        <p:spPr>
          <a:xfrm>
            <a:off x="265000" y="1676400"/>
            <a:ext cx="17758000" cy="85725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481E64-47FF-ABF8-632C-9AE550092066}"/>
              </a:ext>
            </a:extLst>
          </p:cNvPr>
          <p:cNvSpPr/>
          <p:nvPr/>
        </p:nvSpPr>
        <p:spPr>
          <a:xfrm>
            <a:off x="0" y="0"/>
            <a:ext cx="9144000" cy="1908000"/>
          </a:xfrm>
          <a:prstGeom prst="rect">
            <a:avLst/>
          </a:prstGeom>
          <a:solidFill>
            <a:srgbClr val="5A2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Heart Failure</a:t>
            </a:r>
          </a:p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 PUMPING PROBLEM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FE3F9B9-528C-045D-1634-D61174DEEE03}"/>
              </a:ext>
            </a:extLst>
          </p:cNvPr>
          <p:cNvSpPr txBox="1"/>
          <p:nvPr/>
        </p:nvSpPr>
        <p:spPr>
          <a:xfrm>
            <a:off x="633295" y="2661743"/>
            <a:ext cx="2324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Dry Cough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41187F7-DCAC-B54E-0AE9-120D6C1ACDEB}"/>
              </a:ext>
            </a:extLst>
          </p:cNvPr>
          <p:cNvSpPr txBox="1"/>
          <p:nvPr/>
        </p:nvSpPr>
        <p:spPr>
          <a:xfrm>
            <a:off x="145159" y="4085436"/>
            <a:ext cx="2812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Shortness</a:t>
            </a:r>
          </a:p>
          <a:p>
            <a:pPr algn="ctr"/>
            <a:r>
              <a:rPr lang="en-US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Breath</a:t>
            </a:r>
            <a:endParaRPr lang="en-GB" sz="2000" b="1" dirty="0">
              <a:solidFill>
                <a:srgbClr val="5A26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FEDC09-6A0F-F1AD-6910-96D2793C0473}"/>
              </a:ext>
            </a:extLst>
          </p:cNvPr>
          <p:cNvSpPr txBox="1"/>
          <p:nvPr/>
        </p:nvSpPr>
        <p:spPr>
          <a:xfrm>
            <a:off x="9233140" y="2305641"/>
            <a:ext cx="26816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Pain/discomfort</a:t>
            </a:r>
          </a:p>
          <a:p>
            <a:pPr algn="ctr"/>
            <a:r>
              <a:rPr lang="en-US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Jaw, Neck,</a:t>
            </a:r>
          </a:p>
          <a:p>
            <a:pPr algn="ctr"/>
            <a:r>
              <a:rPr lang="en-US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Back, Shoulder</a:t>
            </a:r>
          </a:p>
          <a:p>
            <a:pPr algn="ctr"/>
            <a:r>
              <a:rPr lang="en-US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Left Arm </a:t>
            </a:r>
            <a:endParaRPr lang="en-GB" sz="2000" b="1" dirty="0">
              <a:solidFill>
                <a:srgbClr val="5A26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B1F5C5-2D6A-818A-60E4-CBA21FCDA351}"/>
              </a:ext>
            </a:extLst>
          </p:cNvPr>
          <p:cNvSpPr txBox="1"/>
          <p:nvPr/>
        </p:nvSpPr>
        <p:spPr>
          <a:xfrm>
            <a:off x="14150749" y="4783759"/>
            <a:ext cx="3403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Nausea And</a:t>
            </a:r>
          </a:p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Vomiting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2E824A6-7D64-0F46-0178-6DC3B175FCAE}"/>
              </a:ext>
            </a:extLst>
          </p:cNvPr>
          <p:cNvSpPr txBox="1"/>
          <p:nvPr/>
        </p:nvSpPr>
        <p:spPr>
          <a:xfrm>
            <a:off x="265000" y="5605698"/>
            <a:ext cx="2812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Sudden Weight</a:t>
            </a:r>
          </a:p>
          <a:p>
            <a:pPr algn="ctr"/>
            <a:r>
              <a:rPr lang="en-US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Gain</a:t>
            </a:r>
            <a:endParaRPr lang="en-GB" sz="2000" b="1" dirty="0">
              <a:solidFill>
                <a:srgbClr val="5A26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F59F6F0-F94A-5359-1C30-3931083E6C7A}"/>
              </a:ext>
            </a:extLst>
          </p:cNvPr>
          <p:cNvSpPr txBox="1"/>
          <p:nvPr/>
        </p:nvSpPr>
        <p:spPr>
          <a:xfrm>
            <a:off x="6467829" y="2334998"/>
            <a:ext cx="19210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Extreme Tiredness And Lack of Energy</a:t>
            </a:r>
            <a:endParaRPr lang="en-GB" sz="2000" b="1" dirty="0">
              <a:solidFill>
                <a:srgbClr val="5A26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408E76C-A49B-1894-3A97-781E21B95C60}"/>
              </a:ext>
            </a:extLst>
          </p:cNvPr>
          <p:cNvSpPr txBox="1"/>
          <p:nvPr/>
        </p:nvSpPr>
        <p:spPr>
          <a:xfrm>
            <a:off x="13439952" y="6482929"/>
            <a:ext cx="34032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Sharp Chest Pain</a:t>
            </a:r>
          </a:p>
          <a:p>
            <a:pPr algn="ctr"/>
            <a:r>
              <a:rPr lang="en-US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Upper-Body</a:t>
            </a:r>
          </a:p>
          <a:p>
            <a:pPr algn="ctr"/>
            <a:r>
              <a:rPr lang="en-US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Discomfort </a:t>
            </a:r>
            <a:endParaRPr lang="en-GB" sz="2000" b="1" dirty="0">
              <a:solidFill>
                <a:srgbClr val="5A26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E1B3F6-5DA2-D43A-2499-1B6E2BBE2E82}"/>
              </a:ext>
            </a:extLst>
          </p:cNvPr>
          <p:cNvSpPr/>
          <p:nvPr/>
        </p:nvSpPr>
        <p:spPr>
          <a:xfrm>
            <a:off x="9144000" y="0"/>
            <a:ext cx="9144000" cy="1908000"/>
          </a:xfrm>
          <a:prstGeom prst="rect">
            <a:avLst/>
          </a:prstGeom>
          <a:solidFill>
            <a:srgbClr val="009A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Heart Attack</a:t>
            </a:r>
          </a:p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 PLUMBING PROBLEM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A81211D-A4DB-93A6-09D6-043285ABFFE4}"/>
              </a:ext>
            </a:extLst>
          </p:cNvPr>
          <p:cNvSpPr/>
          <p:nvPr/>
        </p:nvSpPr>
        <p:spPr>
          <a:xfrm>
            <a:off x="8636000" y="443915"/>
            <a:ext cx="1008000" cy="100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solidFill>
                  <a:srgbClr val="5A268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6B7C77-089D-0BBF-6B59-28981C01CA1B}"/>
              </a:ext>
            </a:extLst>
          </p:cNvPr>
          <p:cNvSpPr txBox="1"/>
          <p:nvPr/>
        </p:nvSpPr>
        <p:spPr>
          <a:xfrm>
            <a:off x="-255991" y="6999584"/>
            <a:ext cx="3743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Swelling In Legs, </a:t>
            </a:r>
          </a:p>
          <a:p>
            <a:pPr algn="ctr"/>
            <a:r>
              <a:rPr lang="en-US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Ankles Or Feet</a:t>
            </a:r>
            <a:endParaRPr lang="en-GB" sz="2000" b="1" dirty="0">
              <a:solidFill>
                <a:srgbClr val="5A26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0F6D37E-DF75-69AE-3886-61F7E67BEB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37678">
            <a:off x="3655485" y="2340155"/>
            <a:ext cx="95250" cy="150495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C64E284-1D1F-026E-3CDD-BD3E50C599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41209">
            <a:off x="3460610" y="2756070"/>
            <a:ext cx="95250" cy="27051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7BBC640-7205-1590-5359-59E8E3C88E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93585" y="4959530"/>
            <a:ext cx="95250" cy="15049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4A977BC-73D0-02A9-ACF1-E8A9FAC6BF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045076">
            <a:off x="3800652" y="6729768"/>
            <a:ext cx="95250" cy="27051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E623194-B6AF-3B86-FCF2-3C8DE3B410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45271">
            <a:off x="5884335" y="1835330"/>
            <a:ext cx="95250" cy="15049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8B3E419-637C-6870-37CD-37200878E2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02254">
            <a:off x="12295018" y="2287371"/>
            <a:ext cx="95250" cy="150495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FE023A3-8D4D-C58C-156E-DBB1C0EFF8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68235">
            <a:off x="14783042" y="3624193"/>
            <a:ext cx="95250" cy="15049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BE04D55-37C4-1D1D-024B-0F912DF529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75405">
            <a:off x="13392327" y="4081818"/>
            <a:ext cx="95250" cy="2705100"/>
          </a:xfrm>
          <a:prstGeom prst="rect">
            <a:avLst/>
          </a:prstGeom>
        </p:spPr>
      </p:pic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F9E8554-CCC0-C495-E50C-2659F5787E3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38" y="9014185"/>
            <a:ext cx="2736000" cy="98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6692765-4426-BE0B-1D70-72115D52ACEB}"/>
              </a:ext>
            </a:extLst>
          </p:cNvPr>
          <p:cNvSpPr txBox="1"/>
          <p:nvPr/>
        </p:nvSpPr>
        <p:spPr>
          <a:xfrm>
            <a:off x="15316196" y="2353967"/>
            <a:ext cx="23205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Light Headed Or Unusually Tired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54A07CA-2E5B-FB5B-A7AC-71471329C1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99152">
            <a:off x="14810163" y="2256855"/>
            <a:ext cx="9525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826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light&#10;&#10;Description automatically generated">
            <a:extLst>
              <a:ext uri="{FF2B5EF4-FFF2-40B4-BE49-F238E27FC236}">
                <a16:creationId xmlns:a16="http://schemas.microsoft.com/office/drawing/2014/main" id="{948BBAF0-6DB4-1318-CE91-DC4C9602D9D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93"/>
          <a:stretch/>
        </p:blipFill>
        <p:spPr>
          <a:xfrm>
            <a:off x="0" y="2840783"/>
            <a:ext cx="18288000" cy="744621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481E64-47FF-ABF8-632C-9AE550092066}"/>
              </a:ext>
            </a:extLst>
          </p:cNvPr>
          <p:cNvSpPr/>
          <p:nvPr/>
        </p:nvSpPr>
        <p:spPr>
          <a:xfrm>
            <a:off x="0" y="0"/>
            <a:ext cx="18288000" cy="2556000"/>
          </a:xfrm>
          <a:prstGeom prst="rect">
            <a:avLst/>
          </a:prstGeom>
          <a:solidFill>
            <a:srgbClr val="5A2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Heart Failure Risk Factors That</a:t>
            </a:r>
          </a:p>
          <a:p>
            <a:pPr algn="ctr"/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Are Higher In Women Than In Men</a:t>
            </a:r>
            <a:endParaRPr lang="en-GB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41187F7-DCAC-B54E-0AE9-120D6C1ACDEB}"/>
              </a:ext>
            </a:extLst>
          </p:cNvPr>
          <p:cNvSpPr txBox="1"/>
          <p:nvPr/>
        </p:nvSpPr>
        <p:spPr>
          <a:xfrm>
            <a:off x="2790171" y="4179133"/>
            <a:ext cx="3359814" cy="1620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Emotional Or</a:t>
            </a:r>
          </a:p>
          <a:p>
            <a:pPr algn="ctr"/>
            <a:r>
              <a:rPr lang="en-US" sz="28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Physical Stress</a:t>
            </a:r>
          </a:p>
          <a:p>
            <a:pPr algn="ctr">
              <a:lnSpc>
                <a:spcPts val="2800"/>
              </a:lnSpc>
            </a:pPr>
            <a:r>
              <a:rPr lang="en-GB" sz="2000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Takotsubo Syndrome</a:t>
            </a:r>
          </a:p>
          <a:p>
            <a:pPr algn="ctr"/>
            <a:r>
              <a:rPr lang="en-GB" sz="2000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Broken Heart Syndrome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2E824A6-7D64-0F46-0178-6DC3B175FCAE}"/>
              </a:ext>
            </a:extLst>
          </p:cNvPr>
          <p:cNvSpPr txBox="1"/>
          <p:nvPr/>
        </p:nvSpPr>
        <p:spPr>
          <a:xfrm>
            <a:off x="4008429" y="7935823"/>
            <a:ext cx="1921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Obesity</a:t>
            </a:r>
            <a:endParaRPr lang="en-GB" sz="2800" b="1" dirty="0">
              <a:solidFill>
                <a:srgbClr val="5A26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F59F6F0-F94A-5359-1C30-3931083E6C7A}"/>
              </a:ext>
            </a:extLst>
          </p:cNvPr>
          <p:cNvSpPr txBox="1"/>
          <p:nvPr/>
        </p:nvSpPr>
        <p:spPr>
          <a:xfrm>
            <a:off x="12417271" y="3624621"/>
            <a:ext cx="37293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Hypertension</a:t>
            </a:r>
            <a:endParaRPr lang="en-GB" sz="2800" b="1" dirty="0">
              <a:solidFill>
                <a:srgbClr val="5A26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408E76C-A49B-1894-3A97-781E21B95C60}"/>
              </a:ext>
            </a:extLst>
          </p:cNvPr>
          <p:cNvSpPr txBox="1"/>
          <p:nvPr/>
        </p:nvSpPr>
        <p:spPr>
          <a:xfrm>
            <a:off x="12281805" y="7939584"/>
            <a:ext cx="280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Diabetes</a:t>
            </a:r>
            <a:endParaRPr lang="en-GB" sz="2800" b="1" dirty="0">
              <a:solidFill>
                <a:srgbClr val="5A26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651CA51-E127-146A-5F5D-889F6DC07A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07354">
            <a:off x="6688231" y="7298541"/>
            <a:ext cx="95250" cy="15049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A82593-73D8-2B60-487B-26950B2D21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463769">
            <a:off x="12191860" y="3597662"/>
            <a:ext cx="95250" cy="150495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906B51C-F668-FB98-6C7F-A50115953F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83035">
            <a:off x="7339131" y="4109004"/>
            <a:ext cx="95250" cy="27051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C932E15-0E62-703D-0225-811B04E349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897191">
            <a:off x="11538744" y="7611540"/>
            <a:ext cx="95250" cy="2705100"/>
          </a:xfrm>
          <a:prstGeom prst="rect">
            <a:avLst/>
          </a:prstGeom>
        </p:spPr>
      </p:pic>
      <p:pic>
        <p:nvPicPr>
          <p:cNvPr id="2" name="Picture 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3529BCC0-6422-623C-5F08-12683D1C8BAC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38" y="9014185"/>
            <a:ext cx="2736000" cy="9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3594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41070CFB407845A022FD346160C14B" ma:contentTypeVersion="16" ma:contentTypeDescription="Create a new document." ma:contentTypeScope="" ma:versionID="433fdd7dbcfd301359805647537c6477">
  <xsd:schema xmlns:xsd="http://www.w3.org/2001/XMLSchema" xmlns:xs="http://www.w3.org/2001/XMLSchema" xmlns:p="http://schemas.microsoft.com/office/2006/metadata/properties" xmlns:ns2="2b271007-a042-4f72-b1fe-c1435c8db4b0" xmlns:ns3="76336a43-92ed-4dd1-940a-76c36ec82a80" targetNamespace="http://schemas.microsoft.com/office/2006/metadata/properties" ma:root="true" ma:fieldsID="2667b6925ac48c793e0863dee66ab5a8" ns2:_="" ns3:_="">
    <xsd:import namespace="2b271007-a042-4f72-b1fe-c1435c8db4b0"/>
    <xsd:import namespace="76336a43-92ed-4dd1-940a-76c36ec82a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271007-a042-4f72-b1fe-c1435c8db4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128a21c-5e3a-406e-895a-b38a2baacb5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336a43-92ed-4dd1-940a-76c36ec82a80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08256aa-8d4b-48e2-9daa-4f4722f44d6c}" ma:internalName="TaxCatchAll" ma:showField="CatchAllData" ma:web="76336a43-92ed-4dd1-940a-76c36ec82a8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45064DB-6561-4848-9D48-80819430F1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B962703-387A-4F4A-9AE1-8F06AF1E0D4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b271007-a042-4f72-b1fe-c1435c8db4b0"/>
    <ds:schemaRef ds:uri="76336a43-92ed-4dd1-940a-76c36ec82a8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688</TotalTime>
  <Words>187</Words>
  <Application>Microsoft Macintosh PowerPoint</Application>
  <PresentationFormat>Custom</PresentationFormat>
  <Paragraphs>64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Calibri</vt:lpstr>
      <vt:lpstr>Poppins SemiBold</vt:lpstr>
      <vt:lpstr>Calibri Light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Sergi Duran Nyssen</dc:creator>
  <cp:lastModifiedBy>Roldan, Deborah Miranda</cp:lastModifiedBy>
  <cp:revision>41</cp:revision>
  <dcterms:created xsi:type="dcterms:W3CDTF">2023-02-27T10:33:44Z</dcterms:created>
  <dcterms:modified xsi:type="dcterms:W3CDTF">2023-03-03T18:41:08Z</dcterms:modified>
</cp:coreProperties>
</file>