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6858000" cy="9907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0082"/>
    <a:srgbClr val="00A497"/>
    <a:srgbClr val="5F33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33"/>
    <p:restoredTop sz="94694"/>
  </p:normalViewPr>
  <p:slideViewPr>
    <p:cSldViewPr snapToGrid="0">
      <p:cViewPr varScale="1">
        <p:scale>
          <a:sx n="81" d="100"/>
          <a:sy n="81" d="100"/>
        </p:scale>
        <p:origin x="38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4E3F054D-4D2C-9108-2055-607C717CAFD1}"/>
              </a:ext>
            </a:extLst>
          </p:cNvPr>
          <p:cNvSpPr txBox="1">
            <a:spLocks/>
          </p:cNvSpPr>
          <p:nvPr userDrawn="1"/>
        </p:nvSpPr>
        <p:spPr>
          <a:xfrm>
            <a:off x="424071" y="1429491"/>
            <a:ext cx="5152270" cy="843449"/>
          </a:xfrm>
          <a:prstGeom prst="rect">
            <a:avLst/>
          </a:prstGeom>
        </p:spPr>
        <p:txBody>
          <a:bodyPr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en-GB" sz="3200" b="1" i="0" kern="100" dirty="0">
                <a:solidFill>
                  <a:schemeClr val="tx1"/>
                </a:solidFill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KNOWLEDGE IS </a:t>
            </a:r>
            <a:r>
              <a:rPr lang="en-GB" sz="3200" b="1" i="0" kern="100" dirty="0">
                <a:solidFill>
                  <a:srgbClr val="00A497"/>
                </a:solidFill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POWER</a:t>
            </a:r>
            <a:r>
              <a:rPr lang="en-GB" sz="3200" b="1" i="0" kern="100" dirty="0">
                <a:solidFill>
                  <a:schemeClr val="tx1"/>
                </a:solidFill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37AC8AFE-47DA-F417-A858-D094A168C167}"/>
              </a:ext>
            </a:extLst>
          </p:cNvPr>
          <p:cNvSpPr txBox="1">
            <a:spLocks/>
          </p:cNvSpPr>
          <p:nvPr userDrawn="1"/>
        </p:nvSpPr>
        <p:spPr>
          <a:xfrm>
            <a:off x="424071" y="2347252"/>
            <a:ext cx="5841818" cy="145680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Understanding heart failure and its related conditions is not just important for those diagnosed but for everyone.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By being aware of the signs, risk factors, and preventive measures, individuals can take proactive steps toward better heart health.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Education, early screening, and lifestyle changes can make a significant difference, leading to </a:t>
            </a:r>
            <a:r>
              <a:rPr lang="en-GB" sz="1200" b="1" i="0" kern="100" dirty="0">
                <a:solidFill>
                  <a:srgbClr val="E70082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healthier hearts and longer lives</a:t>
            </a: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4FADB7E5-0241-CFD3-8A99-B3CAB375FE42}"/>
              </a:ext>
            </a:extLst>
          </p:cNvPr>
          <p:cNvSpPr txBox="1">
            <a:spLocks/>
          </p:cNvSpPr>
          <p:nvPr userDrawn="1"/>
        </p:nvSpPr>
        <p:spPr>
          <a:xfrm>
            <a:off x="424071" y="4771846"/>
            <a:ext cx="6113208" cy="1897955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lvl="0" indent="-180000">
              <a:lnSpc>
                <a:spcPct val="100000"/>
              </a:lnSpc>
              <a:buClr>
                <a:srgbClr val="00A497"/>
              </a:buClr>
              <a:buFont typeface="Symbol" pitchFamily="2" charset="2"/>
              <a:buChar char=""/>
            </a:pP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Am I at risk for heart failure based on my health and family history?</a:t>
            </a:r>
          </a:p>
          <a:p>
            <a:pPr marL="180000" lvl="0" indent="-180000">
              <a:lnSpc>
                <a:spcPct val="100000"/>
              </a:lnSpc>
              <a:buClr>
                <a:srgbClr val="00A497"/>
              </a:buClr>
              <a:buFont typeface="Symbol" pitchFamily="2" charset="2"/>
              <a:buChar char=""/>
            </a:pP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are my chances of developing other connected health conditions? </a:t>
            </a:r>
          </a:p>
          <a:p>
            <a:pPr marL="180000" lvl="0" indent="-180000">
              <a:lnSpc>
                <a:spcPct val="100000"/>
              </a:lnSpc>
              <a:buClr>
                <a:srgbClr val="00A497"/>
              </a:buClr>
              <a:buFont typeface="Symbol" pitchFamily="2" charset="2"/>
              <a:buChar char=""/>
            </a:pP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changes can I make in my daily life to lower the risk of developing connected conditions?</a:t>
            </a:r>
          </a:p>
          <a:p>
            <a:pPr marL="180000" lvl="0" indent="-180000">
              <a:lnSpc>
                <a:spcPct val="100000"/>
              </a:lnSpc>
              <a:buClr>
                <a:srgbClr val="00A497"/>
              </a:buClr>
              <a:buFont typeface="Symbol" pitchFamily="2" charset="2"/>
              <a:buChar char=""/>
            </a:pP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often should I check my health to stay ahead of potential issues?</a:t>
            </a:r>
          </a:p>
          <a:p>
            <a:pPr marL="180000" lvl="0" indent="-180000">
              <a:lnSpc>
                <a:spcPct val="100000"/>
              </a:lnSpc>
              <a:buClr>
                <a:srgbClr val="00A497"/>
              </a:buClr>
              <a:buFont typeface="Symbol" pitchFamily="2" charset="2"/>
              <a:buChar char=""/>
            </a:pP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early warning signs should I watch for to detect problems sooner?</a:t>
            </a:r>
          </a:p>
          <a:p>
            <a:pPr marL="180000" lvl="0" indent="-180000">
              <a:lnSpc>
                <a:spcPct val="100000"/>
              </a:lnSpc>
              <a:buClr>
                <a:srgbClr val="00A497"/>
              </a:buClr>
              <a:buFont typeface="Symbol" pitchFamily="2" charset="2"/>
              <a:buChar char=""/>
            </a:pP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are the healthy target levels for my test results?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BB0B04-76CC-A4AF-775D-AFDA37E90B12}"/>
              </a:ext>
            </a:extLst>
          </p:cNvPr>
          <p:cNvSpPr txBox="1"/>
          <p:nvPr userDrawn="1"/>
        </p:nvSpPr>
        <p:spPr>
          <a:xfrm>
            <a:off x="818185" y="4219647"/>
            <a:ext cx="39618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>
              <a:lnSpc>
                <a:spcPct val="100000"/>
              </a:lnSpc>
              <a:spcAft>
                <a:spcPts val="800"/>
              </a:spcAft>
              <a:buNone/>
            </a:pPr>
            <a:r>
              <a:rPr lang="en-GB" sz="1600" b="1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QUESTIONS TO ASK YOUR </a:t>
            </a:r>
            <a:r>
              <a:rPr lang="en-GB" sz="1600" b="1" i="0" kern="100" dirty="0">
                <a:solidFill>
                  <a:srgbClr val="E70082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DOCTOR</a:t>
            </a:r>
            <a:r>
              <a:rPr lang="en-GB" sz="1600" b="1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</p:txBody>
      </p:sp>
      <p:grpSp>
        <p:nvGrpSpPr>
          <p:cNvPr id="6" name="Graphic 24">
            <a:extLst>
              <a:ext uri="{FF2B5EF4-FFF2-40B4-BE49-F238E27FC236}">
                <a16:creationId xmlns:a16="http://schemas.microsoft.com/office/drawing/2014/main" id="{C0C0E574-A302-0CE9-DF39-BC97E0015C43}"/>
              </a:ext>
            </a:extLst>
          </p:cNvPr>
          <p:cNvGrpSpPr/>
          <p:nvPr userDrawn="1"/>
        </p:nvGrpSpPr>
        <p:grpSpPr>
          <a:xfrm>
            <a:off x="428130" y="4223706"/>
            <a:ext cx="345051" cy="345051"/>
            <a:chOff x="428130" y="4865391"/>
            <a:chExt cx="345051" cy="345051"/>
          </a:xfrm>
          <a:noFill/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B889EA0-3512-ADB4-E392-8D4DF80C3592}"/>
                </a:ext>
              </a:extLst>
            </p:cNvPr>
            <p:cNvSpPr/>
            <p:nvPr/>
          </p:nvSpPr>
          <p:spPr>
            <a:xfrm>
              <a:off x="428130" y="4865391"/>
              <a:ext cx="345051" cy="345051"/>
            </a:xfrm>
            <a:custGeom>
              <a:avLst/>
              <a:gdLst>
                <a:gd name="connsiteX0" fmla="*/ 345051 w 345051"/>
                <a:gd name="connsiteY0" fmla="*/ 172526 h 345051"/>
                <a:gd name="connsiteX1" fmla="*/ 172526 w 345051"/>
                <a:gd name="connsiteY1" fmla="*/ 345051 h 345051"/>
                <a:gd name="connsiteX2" fmla="*/ 0 w 345051"/>
                <a:gd name="connsiteY2" fmla="*/ 172526 h 345051"/>
                <a:gd name="connsiteX3" fmla="*/ 172526 w 345051"/>
                <a:gd name="connsiteY3" fmla="*/ 0 h 345051"/>
                <a:gd name="connsiteX4" fmla="*/ 345051 w 345051"/>
                <a:gd name="connsiteY4" fmla="*/ 172526 h 345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051" h="345051">
                  <a:moveTo>
                    <a:pt x="345051" y="172526"/>
                  </a:moveTo>
                  <a:cubicBezTo>
                    <a:pt x="345051" y="267809"/>
                    <a:pt x="267809" y="345051"/>
                    <a:pt x="172526" y="345051"/>
                  </a:cubicBezTo>
                  <a:cubicBezTo>
                    <a:pt x="77242" y="345051"/>
                    <a:pt x="0" y="267809"/>
                    <a:pt x="0" y="172526"/>
                  </a:cubicBezTo>
                  <a:cubicBezTo>
                    <a:pt x="0" y="77242"/>
                    <a:pt x="77242" y="0"/>
                    <a:pt x="172526" y="0"/>
                  </a:cubicBezTo>
                  <a:cubicBezTo>
                    <a:pt x="267809" y="0"/>
                    <a:pt x="345051" y="77242"/>
                    <a:pt x="345051" y="172526"/>
                  </a:cubicBezTo>
                  <a:close/>
                </a:path>
              </a:pathLst>
            </a:custGeom>
            <a:solidFill>
              <a:srgbClr val="E70082"/>
            </a:solidFill>
            <a:ln w="12700" cap="rnd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0D94F348-1167-C475-66C9-8D0D7FF990A0}"/>
                </a:ext>
              </a:extLst>
            </p:cNvPr>
            <p:cNvSpPr/>
            <p:nvPr/>
          </p:nvSpPr>
          <p:spPr>
            <a:xfrm>
              <a:off x="529291" y="4914185"/>
              <a:ext cx="150807" cy="176097"/>
            </a:xfrm>
            <a:custGeom>
              <a:avLst/>
              <a:gdLst>
                <a:gd name="connsiteX0" fmla="*/ 85106 w 150807"/>
                <a:gd name="connsiteY0" fmla="*/ 176098 h 176097"/>
                <a:gd name="connsiteX1" fmla="*/ 45161 w 150807"/>
                <a:gd name="connsiteY1" fmla="*/ 176098 h 176097"/>
                <a:gd name="connsiteX2" fmla="*/ 45161 w 150807"/>
                <a:gd name="connsiteY2" fmla="*/ 173074 h 176097"/>
                <a:gd name="connsiteX3" fmla="*/ 71527 w 150807"/>
                <a:gd name="connsiteY3" fmla="*/ 119367 h 176097"/>
                <a:gd name="connsiteX4" fmla="*/ 100187 w 150807"/>
                <a:gd name="connsiteY4" fmla="*/ 97223 h 176097"/>
                <a:gd name="connsiteX5" fmla="*/ 110883 w 150807"/>
                <a:gd name="connsiteY5" fmla="*/ 75465 h 176097"/>
                <a:gd name="connsiteX6" fmla="*/ 75424 w 150807"/>
                <a:gd name="connsiteY6" fmla="*/ 39985 h 176097"/>
                <a:gd name="connsiteX7" fmla="*/ 75424 w 150807"/>
                <a:gd name="connsiteY7" fmla="*/ 39985 h 176097"/>
                <a:gd name="connsiteX8" fmla="*/ 50337 w 150807"/>
                <a:gd name="connsiteY8" fmla="*/ 50377 h 176097"/>
                <a:gd name="connsiteX9" fmla="*/ 39945 w 150807"/>
                <a:gd name="connsiteY9" fmla="*/ 75465 h 176097"/>
                <a:gd name="connsiteX10" fmla="*/ 39945 w 150807"/>
                <a:gd name="connsiteY10" fmla="*/ 95681 h 176097"/>
                <a:gd name="connsiteX11" fmla="*/ 0 w 150807"/>
                <a:gd name="connsiteY11" fmla="*/ 95681 h 176097"/>
                <a:gd name="connsiteX12" fmla="*/ 0 w 150807"/>
                <a:gd name="connsiteY12" fmla="*/ 75465 h 176097"/>
                <a:gd name="connsiteX13" fmla="*/ 22083 w 150807"/>
                <a:gd name="connsiteY13" fmla="*/ 22104 h 176097"/>
                <a:gd name="connsiteX14" fmla="*/ 75404 w 150807"/>
                <a:gd name="connsiteY14" fmla="*/ 0 h 176097"/>
                <a:gd name="connsiteX15" fmla="*/ 75404 w 150807"/>
                <a:gd name="connsiteY15" fmla="*/ 0 h 176097"/>
                <a:gd name="connsiteX16" fmla="*/ 150808 w 150807"/>
                <a:gd name="connsiteY16" fmla="*/ 75444 h 176097"/>
                <a:gd name="connsiteX17" fmla="*/ 124584 w 150807"/>
                <a:gd name="connsiteY17" fmla="*/ 128846 h 176097"/>
                <a:gd name="connsiteX18" fmla="*/ 95924 w 150807"/>
                <a:gd name="connsiteY18" fmla="*/ 150990 h 176097"/>
                <a:gd name="connsiteX19" fmla="*/ 85086 w 150807"/>
                <a:gd name="connsiteY19" fmla="*/ 173074 h 176097"/>
                <a:gd name="connsiteX20" fmla="*/ 85086 w 150807"/>
                <a:gd name="connsiteY20" fmla="*/ 176098 h 17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0807" h="176097">
                  <a:moveTo>
                    <a:pt x="85106" y="176098"/>
                  </a:moveTo>
                  <a:lnTo>
                    <a:pt x="45161" y="176098"/>
                  </a:lnTo>
                  <a:lnTo>
                    <a:pt x="45161" y="173074"/>
                  </a:lnTo>
                  <a:cubicBezTo>
                    <a:pt x="45161" y="152208"/>
                    <a:pt x="55026" y="132114"/>
                    <a:pt x="71527" y="119367"/>
                  </a:cubicBezTo>
                  <a:lnTo>
                    <a:pt x="100187" y="97223"/>
                  </a:lnTo>
                  <a:cubicBezTo>
                    <a:pt x="106885" y="92047"/>
                    <a:pt x="110883" y="83908"/>
                    <a:pt x="110883" y="75465"/>
                  </a:cubicBezTo>
                  <a:cubicBezTo>
                    <a:pt x="110883" y="55898"/>
                    <a:pt x="94970" y="39985"/>
                    <a:pt x="75424" y="39985"/>
                  </a:cubicBezTo>
                  <a:lnTo>
                    <a:pt x="75424" y="39985"/>
                  </a:lnTo>
                  <a:cubicBezTo>
                    <a:pt x="65945" y="39985"/>
                    <a:pt x="57055" y="43679"/>
                    <a:pt x="50337" y="50377"/>
                  </a:cubicBezTo>
                  <a:cubicBezTo>
                    <a:pt x="43639" y="57076"/>
                    <a:pt x="39945" y="65986"/>
                    <a:pt x="39945" y="75465"/>
                  </a:cubicBezTo>
                  <a:lnTo>
                    <a:pt x="39945" y="95681"/>
                  </a:lnTo>
                  <a:lnTo>
                    <a:pt x="0" y="95681"/>
                  </a:lnTo>
                  <a:lnTo>
                    <a:pt x="0" y="75465"/>
                  </a:lnTo>
                  <a:cubicBezTo>
                    <a:pt x="0" y="55310"/>
                    <a:pt x="7835" y="36372"/>
                    <a:pt x="22083" y="22104"/>
                  </a:cubicBezTo>
                  <a:cubicBezTo>
                    <a:pt x="36332" y="7855"/>
                    <a:pt x="55269" y="0"/>
                    <a:pt x="75404" y="0"/>
                  </a:cubicBezTo>
                  <a:lnTo>
                    <a:pt x="75404" y="0"/>
                  </a:lnTo>
                  <a:cubicBezTo>
                    <a:pt x="116993" y="0"/>
                    <a:pt x="150808" y="33856"/>
                    <a:pt x="150808" y="75444"/>
                  </a:cubicBezTo>
                  <a:cubicBezTo>
                    <a:pt x="150808" y="96188"/>
                    <a:pt x="141004" y="116160"/>
                    <a:pt x="124584" y="128846"/>
                  </a:cubicBezTo>
                  <a:lnTo>
                    <a:pt x="95924" y="150990"/>
                  </a:lnTo>
                  <a:cubicBezTo>
                    <a:pt x="89145" y="156227"/>
                    <a:pt x="85086" y="164488"/>
                    <a:pt x="85086" y="173074"/>
                  </a:cubicBezTo>
                  <a:lnTo>
                    <a:pt x="85086" y="176098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8167AE38-588D-1FF6-E2B8-CC52C494943B}"/>
                </a:ext>
              </a:extLst>
            </p:cNvPr>
            <p:cNvSpPr/>
            <p:nvPr/>
          </p:nvSpPr>
          <p:spPr>
            <a:xfrm>
              <a:off x="570474" y="5113706"/>
              <a:ext cx="47941" cy="47941"/>
            </a:xfrm>
            <a:custGeom>
              <a:avLst/>
              <a:gdLst>
                <a:gd name="connsiteX0" fmla="*/ 47942 w 47941"/>
                <a:gd name="connsiteY0" fmla="*/ 23971 h 47941"/>
                <a:gd name="connsiteX1" fmla="*/ 23971 w 47941"/>
                <a:gd name="connsiteY1" fmla="*/ 47942 h 47941"/>
                <a:gd name="connsiteX2" fmla="*/ 0 w 47941"/>
                <a:gd name="connsiteY2" fmla="*/ 23971 h 47941"/>
                <a:gd name="connsiteX3" fmla="*/ 23971 w 47941"/>
                <a:gd name="connsiteY3" fmla="*/ 0 h 47941"/>
                <a:gd name="connsiteX4" fmla="*/ 47942 w 47941"/>
                <a:gd name="connsiteY4" fmla="*/ 23971 h 4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941" h="47941">
                  <a:moveTo>
                    <a:pt x="47942" y="23971"/>
                  </a:moveTo>
                  <a:cubicBezTo>
                    <a:pt x="47942" y="37210"/>
                    <a:pt x="37210" y="47942"/>
                    <a:pt x="23971" y="47942"/>
                  </a:cubicBezTo>
                  <a:cubicBezTo>
                    <a:pt x="10732" y="47942"/>
                    <a:pt x="0" y="37210"/>
                    <a:pt x="0" y="23971"/>
                  </a:cubicBezTo>
                  <a:cubicBezTo>
                    <a:pt x="0" y="10732"/>
                    <a:pt x="10732" y="0"/>
                    <a:pt x="23971" y="0"/>
                  </a:cubicBezTo>
                  <a:cubicBezTo>
                    <a:pt x="37210" y="0"/>
                    <a:pt x="47942" y="10732"/>
                    <a:pt x="47942" y="23971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167B301-93C9-5808-F5D2-AC93BD03DD06}"/>
              </a:ext>
            </a:extLst>
          </p:cNvPr>
          <p:cNvSpPr txBox="1"/>
          <p:nvPr userDrawn="1"/>
        </p:nvSpPr>
        <p:spPr>
          <a:xfrm>
            <a:off x="424070" y="6655414"/>
            <a:ext cx="5669815" cy="636634"/>
          </a:xfrm>
          <a:prstGeom prst="rect">
            <a:avLst/>
          </a:prstGeom>
          <a:noFill/>
        </p:spPr>
        <p:txBody>
          <a:bodyPr wrap="square" numCol="2">
            <a:noAutofit/>
          </a:bodyPr>
          <a:lstStyle/>
          <a:p>
            <a:pPr marL="360000" lvl="1" indent="-180000">
              <a:lnSpc>
                <a:spcPct val="100000"/>
              </a:lnSpc>
              <a:spcAft>
                <a:spcPts val="200"/>
              </a:spcAft>
              <a:buClr>
                <a:srgbClr val="00A497"/>
              </a:buClr>
              <a:buFont typeface="Aptos" panose="020B0004020202020204" pitchFamily="34" charset="0"/>
              <a:buChar char="-"/>
            </a:pPr>
            <a:r>
              <a:rPr lang="en-GB" sz="11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Heart Failure: ______</a:t>
            </a:r>
          </a:p>
          <a:p>
            <a:pPr marL="360000" lvl="1" indent="-180000">
              <a:lnSpc>
                <a:spcPct val="100000"/>
              </a:lnSpc>
              <a:spcAft>
                <a:spcPts val="200"/>
              </a:spcAft>
              <a:buClr>
                <a:srgbClr val="00A497"/>
              </a:buClr>
              <a:buFont typeface="Aptos" panose="020B0004020202020204" pitchFamily="34" charset="0"/>
              <a:buChar char="-"/>
            </a:pPr>
            <a:r>
              <a:rPr lang="en-GB" sz="11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Kidney Health: ______</a:t>
            </a:r>
          </a:p>
          <a:p>
            <a:pPr marL="360000" lvl="1" indent="-180000">
              <a:lnSpc>
                <a:spcPct val="100000"/>
              </a:lnSpc>
              <a:spcAft>
                <a:spcPts val="200"/>
              </a:spcAft>
              <a:buClr>
                <a:srgbClr val="00A497"/>
              </a:buClr>
              <a:buFont typeface="Aptos" panose="020B0004020202020204" pitchFamily="34" charset="0"/>
              <a:buChar char="-"/>
            </a:pPr>
            <a:r>
              <a:rPr lang="en-GB" sz="11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Diabetes (Blood Sugar): ______</a:t>
            </a:r>
          </a:p>
          <a:p>
            <a:pPr marL="360000" lvl="1" indent="-180000">
              <a:lnSpc>
                <a:spcPct val="100000"/>
              </a:lnSpc>
              <a:spcAft>
                <a:spcPts val="200"/>
              </a:spcAft>
              <a:buClr>
                <a:srgbClr val="00A497"/>
              </a:buClr>
              <a:buFont typeface="Aptos" panose="020B0004020202020204" pitchFamily="34" charset="0"/>
              <a:buChar char="-"/>
            </a:pPr>
            <a:r>
              <a:rPr lang="en-GB" sz="11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Cholesterol: ______</a:t>
            </a:r>
          </a:p>
          <a:p>
            <a:pPr marL="360000" lvl="1" indent="-180000">
              <a:lnSpc>
                <a:spcPct val="100000"/>
              </a:lnSpc>
              <a:spcAft>
                <a:spcPts val="200"/>
              </a:spcAft>
              <a:buClr>
                <a:srgbClr val="00A497"/>
              </a:buClr>
              <a:buFont typeface="Aptos" panose="020B0004020202020204" pitchFamily="34" charset="0"/>
              <a:buChar char="-"/>
            </a:pPr>
            <a:r>
              <a:rPr lang="en-GB" sz="11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Blood Pressure: ______</a:t>
            </a:r>
          </a:p>
          <a:p>
            <a:pPr marL="360000" lvl="1" indent="-180000">
              <a:lnSpc>
                <a:spcPct val="100000"/>
              </a:lnSpc>
              <a:spcAft>
                <a:spcPts val="200"/>
              </a:spcAft>
              <a:buClr>
                <a:srgbClr val="00A497"/>
              </a:buClr>
              <a:buFont typeface="Aptos" panose="020B0004020202020204" pitchFamily="34" charset="0"/>
              <a:buChar char="-"/>
            </a:pPr>
            <a:r>
              <a:rPr lang="en-GB" sz="11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Heart Rate: _____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25F9AC-3E77-E0D5-5173-6F1EC8742732}"/>
              </a:ext>
            </a:extLst>
          </p:cNvPr>
          <p:cNvSpPr txBox="1"/>
          <p:nvPr userDrawn="1"/>
        </p:nvSpPr>
        <p:spPr>
          <a:xfrm>
            <a:off x="424071" y="7419998"/>
            <a:ext cx="4917950" cy="15901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lvl="0" indent="-180000">
              <a:lnSpc>
                <a:spcPct val="100000"/>
              </a:lnSpc>
              <a:spcAft>
                <a:spcPts val="750"/>
              </a:spcAft>
              <a:buClr>
                <a:srgbClr val="00A497"/>
              </a:buClr>
              <a:buFont typeface="Symbol" pitchFamily="2" charset="2"/>
              <a:buChar char=""/>
            </a:pP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Are there any patient organizations or support groups I can join for guidance and community support?</a:t>
            </a:r>
          </a:p>
          <a:p>
            <a:pPr marL="180000" lvl="0" indent="-180000">
              <a:lnSpc>
                <a:spcPct val="100000"/>
              </a:lnSpc>
              <a:spcAft>
                <a:spcPts val="750"/>
              </a:spcAft>
              <a:buClr>
                <a:srgbClr val="00A497"/>
              </a:buClr>
              <a:buFont typeface="Symbol" pitchFamily="2" charset="2"/>
              <a:buChar char=""/>
            </a:pP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types of exercise are safe for me, and how much should I do?</a:t>
            </a:r>
          </a:p>
          <a:p>
            <a:pPr marL="180000" lvl="0" indent="-180000">
              <a:lnSpc>
                <a:spcPct val="100000"/>
              </a:lnSpc>
              <a:spcAft>
                <a:spcPts val="750"/>
              </a:spcAft>
              <a:buClr>
                <a:srgbClr val="00A497"/>
              </a:buClr>
              <a:buFont typeface="Symbol" pitchFamily="2" charset="2"/>
              <a:buChar char=""/>
            </a:pP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are your suggestions for managing my </a:t>
            </a:r>
            <a:b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stress and are there professional resources </a:t>
            </a:r>
            <a:b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 can reach out to?</a:t>
            </a:r>
          </a:p>
        </p:txBody>
      </p:sp>
    </p:spTree>
    <p:extLst>
      <p:ext uri="{BB962C8B-B14F-4D97-AF65-F5344CB8AC3E}">
        <p14:creationId xmlns:p14="http://schemas.microsoft.com/office/powerpoint/2010/main" val="260978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00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phic 19">
            <a:extLst>
              <a:ext uri="{FF2B5EF4-FFF2-40B4-BE49-F238E27FC236}">
                <a16:creationId xmlns:a16="http://schemas.microsoft.com/office/drawing/2014/main" id="{56AB7204-639F-5B01-273A-7220121FD0B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0008" t="27750" r="30868" b="32811"/>
          <a:stretch>
            <a:fillRect/>
          </a:stretch>
        </p:blipFill>
        <p:spPr>
          <a:xfrm rot="331360">
            <a:off x="-461073" y="-306852"/>
            <a:ext cx="7783200" cy="10526386"/>
          </a:xfrm>
          <a:custGeom>
            <a:avLst/>
            <a:gdLst>
              <a:gd name="connsiteX0" fmla="*/ 0 w 7779668"/>
              <a:gd name="connsiteY0" fmla="*/ 660011 h 10521609"/>
              <a:gd name="connsiteX1" fmla="*/ 6826167 w 7779668"/>
              <a:gd name="connsiteY1" fmla="*/ 0 h 10521609"/>
              <a:gd name="connsiteX2" fmla="*/ 7779668 w 7779668"/>
              <a:gd name="connsiteY2" fmla="*/ 9861599 h 10521609"/>
              <a:gd name="connsiteX3" fmla="*/ 953502 w 7779668"/>
              <a:gd name="connsiteY3" fmla="*/ 10521609 h 10521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9668" h="10521609">
                <a:moveTo>
                  <a:pt x="0" y="660011"/>
                </a:moveTo>
                <a:lnTo>
                  <a:pt x="6826167" y="0"/>
                </a:lnTo>
                <a:lnTo>
                  <a:pt x="7779668" y="9861599"/>
                </a:lnTo>
                <a:lnTo>
                  <a:pt x="953502" y="10521609"/>
                </a:lnTo>
                <a:close/>
              </a:path>
            </a:pathLst>
          </a:custGeom>
        </p:spPr>
      </p:pic>
      <p:pic>
        <p:nvPicPr>
          <p:cNvPr id="13" name="LOGO">
            <a:extLst>
              <a:ext uri="{FF2B5EF4-FFF2-40B4-BE49-F238E27FC236}">
                <a16:creationId xmlns:a16="http://schemas.microsoft.com/office/drawing/2014/main" id="{BCF92C67-4DE4-5F2B-1138-14CE077D49A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54241" y="8673374"/>
            <a:ext cx="1549037" cy="1075214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50797198-741C-DBDC-3906-02C917FD2ED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29225" t="38469"/>
          <a:stretch>
            <a:fillRect/>
          </a:stretch>
        </p:blipFill>
        <p:spPr>
          <a:xfrm rot="4352225">
            <a:off x="3826908" y="-333790"/>
            <a:ext cx="3626025" cy="3152445"/>
          </a:xfrm>
          <a:custGeom>
            <a:avLst/>
            <a:gdLst>
              <a:gd name="connsiteX0" fmla="*/ 0 w 2809829"/>
              <a:gd name="connsiteY0" fmla="*/ 2442849 h 2442849"/>
              <a:gd name="connsiteX1" fmla="*/ 768490 w 2809829"/>
              <a:gd name="connsiteY1" fmla="*/ 0 h 2442849"/>
              <a:gd name="connsiteX2" fmla="*/ 2809829 w 2809829"/>
              <a:gd name="connsiteY2" fmla="*/ 642179 h 2442849"/>
              <a:gd name="connsiteX3" fmla="*/ 2809829 w 2809829"/>
              <a:gd name="connsiteY3" fmla="*/ 2442849 h 2442849"/>
              <a:gd name="connsiteX4" fmla="*/ 0 w 2809829"/>
              <a:gd name="connsiteY4" fmla="*/ 2442849 h 2442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9829" h="2442849">
                <a:moveTo>
                  <a:pt x="0" y="2442849"/>
                </a:moveTo>
                <a:lnTo>
                  <a:pt x="768490" y="0"/>
                </a:lnTo>
                <a:lnTo>
                  <a:pt x="2809829" y="642179"/>
                </a:lnTo>
                <a:lnTo>
                  <a:pt x="2809829" y="2442849"/>
                </a:lnTo>
                <a:lnTo>
                  <a:pt x="0" y="244284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04016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7554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b271007-a042-4f72-b1fe-c1435c8db4b0">
      <Terms xmlns="http://schemas.microsoft.com/office/infopath/2007/PartnerControls"/>
    </lcf76f155ced4ddcb4097134ff3c332f>
    <TaxCatchAll xmlns="76336a43-92ed-4dd1-940a-76c36ec82a8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41070CFB407845A022FD346160C14B" ma:contentTypeVersion="19" ma:contentTypeDescription="Create a new document." ma:contentTypeScope="" ma:versionID="a4d50812911860a238ecbb780df3ebdf">
  <xsd:schema xmlns:xsd="http://www.w3.org/2001/XMLSchema" xmlns:xs="http://www.w3.org/2001/XMLSchema" xmlns:p="http://schemas.microsoft.com/office/2006/metadata/properties" xmlns:ns2="2b271007-a042-4f72-b1fe-c1435c8db4b0" xmlns:ns3="76336a43-92ed-4dd1-940a-76c36ec82a80" targetNamespace="http://schemas.microsoft.com/office/2006/metadata/properties" ma:root="true" ma:fieldsID="5b4105f88c930b7f80d8ad1e238e28ef" ns2:_="" ns3:_="">
    <xsd:import namespace="2b271007-a042-4f72-b1fe-c1435c8db4b0"/>
    <xsd:import namespace="76336a43-92ed-4dd1-940a-76c36ec82a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271007-a042-4f72-b1fe-c1435c8db4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128a21c-5e3a-406e-895a-b38a2baacb5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336a43-92ed-4dd1-940a-76c36ec82a8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08256aa-8d4b-48e2-9daa-4f4722f44d6c}" ma:internalName="TaxCatchAll" ma:showField="CatchAllData" ma:web="76336a43-92ed-4dd1-940a-76c36ec82a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37D478-6B90-4809-AFFB-7DE09D364547}">
  <ds:schemaRefs>
    <ds:schemaRef ds:uri="http://schemas.microsoft.com/office/2006/metadata/properties"/>
    <ds:schemaRef ds:uri="http://schemas.microsoft.com/office/infopath/2007/PartnerControls"/>
    <ds:schemaRef ds:uri="ab208308-0bbf-4a91-9780-621ec749a0c1"/>
    <ds:schemaRef ds:uri="c8697cf2-299b-47ba-9e69-cf40664fdaac"/>
  </ds:schemaRefs>
</ds:datastoreItem>
</file>

<file path=customXml/itemProps2.xml><?xml version="1.0" encoding="utf-8"?>
<ds:datastoreItem xmlns:ds="http://schemas.openxmlformats.org/officeDocument/2006/customXml" ds:itemID="{8A6D9C56-80A7-4C15-9384-5E8955D932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1742634-E9C7-401F-84BB-89961DFDE7D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Arial</vt:lpstr>
      <vt:lpstr>Century Gothic</vt:lpstr>
      <vt:lpstr>Symbol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Isla Arnold</dc:creator>
  <cp:lastModifiedBy>Jon Crossley</cp:lastModifiedBy>
  <cp:revision>8</cp:revision>
  <dcterms:created xsi:type="dcterms:W3CDTF">2025-04-30T10:16:48Z</dcterms:created>
  <dcterms:modified xsi:type="dcterms:W3CDTF">2025-05-08T22:58:30Z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0x010100C341070CFB407845A022FD346160C14B</vt:lpwstr>
  </property>
  <property fmtid="{D5CDD505-2E9C-101B-9397-08002B2CF9AE}" pid="3" name="MediaServiceImageTags">
    <vt:lpwstr/>
  </property>
</Properties>
</file>