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4"/>
  </p:sldMasterIdLst>
  <p:handoutMasterIdLst>
    <p:handoutMasterId r:id="rId6"/>
  </p:handoutMasterIdLst>
  <p:sldIdLst>
    <p:sldId id="256" r:id="rId5"/>
  </p:sldIdLst>
  <p:sldSz cx="6858000" cy="9907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97"/>
    <a:srgbClr val="E70082"/>
    <a:srgbClr val="5F33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41"/>
    <p:restoredTop sz="94694"/>
  </p:normalViewPr>
  <p:slideViewPr>
    <p:cSldViewPr snapToGrid="0">
      <p:cViewPr>
        <p:scale>
          <a:sx n="140" d="100"/>
          <a:sy n="140" d="100"/>
        </p:scale>
        <p:origin x="2184" y="-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C2D5AF-7C7D-57D7-D141-9F4070534F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DC2357-1795-1AB3-5167-193332BE0BA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90693-DEC9-034B-B24B-E15B05BF18B1}" type="datetimeFigureOut">
              <a:rPr lang="en-US" smtClean="0"/>
              <a:t>5/9/25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05175-DD9E-1EFF-7B3C-701BEB9147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B80A0F-94FE-CB39-2FB5-CA19E2773D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48558-395B-8441-A349-E8694AFD5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566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Relationship Id="rId14" Type="http://schemas.openxmlformats.org/officeDocument/2006/relationships/image" Target="../media/image17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6A2757B-B8BF-D093-E181-F4D0FDA94769}"/>
              </a:ext>
            </a:extLst>
          </p:cNvPr>
          <p:cNvSpPr txBox="1">
            <a:spLocks/>
          </p:cNvSpPr>
          <p:nvPr userDrawn="1"/>
        </p:nvSpPr>
        <p:spPr>
          <a:xfrm>
            <a:off x="424070" y="1073704"/>
            <a:ext cx="6027529" cy="843449"/>
          </a:xfrm>
          <a:prstGeom prst="rect">
            <a:avLst/>
          </a:prstGeom>
        </p:spPr>
        <p:txBody>
          <a:bodyPr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en-GB" sz="3200" b="1" i="0" kern="100" dirty="0">
                <a:solidFill>
                  <a:schemeClr val="tx1"/>
                </a:solidFill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HEART FAILURE AND IT’S </a:t>
            </a:r>
            <a:r>
              <a:rPr lang="en-GB" sz="3200" b="1" i="0" kern="100" dirty="0">
                <a:solidFill>
                  <a:srgbClr val="E70082"/>
                </a:solidFill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CONNECTED CONDITIONS</a:t>
            </a:r>
            <a:r>
              <a:rPr lang="en-GB" sz="3200" b="1" i="0" kern="100" dirty="0">
                <a:solidFill>
                  <a:schemeClr val="tx1"/>
                </a:solidFill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4222BF1D-D660-CDAB-C99A-C55F4A4510EB}"/>
              </a:ext>
            </a:extLst>
          </p:cNvPr>
          <p:cNvSpPr txBox="1">
            <a:spLocks/>
          </p:cNvSpPr>
          <p:nvPr userDrawn="1"/>
        </p:nvSpPr>
        <p:spPr>
          <a:xfrm>
            <a:off x="424069" y="2187982"/>
            <a:ext cx="6125801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800"/>
              </a:spcAft>
              <a:buNone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Heart failure rarely exists in isolation. It is often linked to other medical conditions—known as </a:t>
            </a:r>
            <a:r>
              <a:rPr lang="en-GB" sz="120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connected conditions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—which can worsen heart function and complicate treatment. 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046B5193-0C1C-8DAD-2A78-EE04BB4267DF}"/>
              </a:ext>
            </a:extLst>
          </p:cNvPr>
          <p:cNvSpPr txBox="1">
            <a:spLocks/>
          </p:cNvSpPr>
          <p:nvPr userDrawn="1"/>
        </p:nvSpPr>
        <p:spPr>
          <a:xfrm>
            <a:off x="424071" y="5585252"/>
            <a:ext cx="2369929" cy="276999"/>
          </a:xfrm>
          <a:prstGeom prst="rect">
            <a:avLst/>
          </a:prstGeom>
        </p:spPr>
        <p:txBody>
          <a:bodyPr wrap="square" numCol="1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buClr>
                <a:srgbClr val="00A497"/>
              </a:buClr>
              <a:buFont typeface="Symbol" pitchFamily="2" charset="2"/>
              <a:buNone/>
            </a:pPr>
            <a:r>
              <a:rPr lang="en-GB" sz="1200" b="1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Cardiovascular risk factors: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FC4088-15DB-3AAF-B576-9493B241F3FA}"/>
              </a:ext>
            </a:extLst>
          </p:cNvPr>
          <p:cNvSpPr txBox="1"/>
          <p:nvPr userDrawn="1"/>
        </p:nvSpPr>
        <p:spPr>
          <a:xfrm>
            <a:off x="1053618" y="4852635"/>
            <a:ext cx="54415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>
              <a:lnSpc>
                <a:spcPct val="100000"/>
              </a:lnSpc>
              <a:spcAft>
                <a:spcPts val="800"/>
              </a:spcAft>
              <a:buNone/>
            </a:pPr>
            <a:r>
              <a:rPr lang="en-GB" sz="1600" b="1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MAJOR HEART FAILURE </a:t>
            </a:r>
            <a:br>
              <a:rPr lang="en-GB" sz="1600" b="1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600" b="1" i="0" kern="100" dirty="0">
                <a:solidFill>
                  <a:srgbClr val="E70082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CONNECTED CONDITIONS </a:t>
            </a:r>
            <a:r>
              <a:rPr lang="en-GB" sz="1600" b="1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INCLUDE: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11036D3-68F2-F0A7-61DD-3316EDB16231}"/>
              </a:ext>
            </a:extLst>
          </p:cNvPr>
          <p:cNvGrpSpPr/>
          <p:nvPr userDrawn="1"/>
        </p:nvGrpSpPr>
        <p:grpSpPr>
          <a:xfrm>
            <a:off x="3965284" y="2751856"/>
            <a:ext cx="2377914" cy="1989074"/>
            <a:chOff x="3949288" y="2802005"/>
            <a:chExt cx="2214000" cy="185196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8D2A6C4-5AF2-914B-2D96-D9FCD67F71C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949288" y="2802005"/>
              <a:ext cx="2214000" cy="1851963"/>
            </a:xfrm>
            <a:prstGeom prst="rect">
              <a:avLst/>
            </a:prstGeom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7369893C-FEC3-AB65-E776-E899454C9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7542" y="3997102"/>
              <a:ext cx="476911" cy="485427"/>
            </a:xfrm>
            <a:prstGeom prst="rect">
              <a:avLst/>
            </a:prstGeom>
          </p:spPr>
        </p:pic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D7A89D2B-B60E-821A-8404-0EAFEF8B7F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229670" y="3946004"/>
              <a:ext cx="536525" cy="562073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1EA61B3A-0443-FF29-0204-AB6A85852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384961" y="2970835"/>
              <a:ext cx="562073" cy="493943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7EA3A16A-B529-3CE3-D60B-4FAAC329E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297272" y="2911345"/>
              <a:ext cx="366199" cy="562073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48FC167F-C77E-1C4C-081D-84678CD80F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4785534" y="3507484"/>
              <a:ext cx="562073" cy="493943"/>
            </a:xfrm>
            <a:prstGeom prst="rect">
              <a:avLst/>
            </a:prstGeom>
          </p:spPr>
        </p:pic>
      </p:grp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506B444E-0DE4-48BA-5A3B-F0BE0122796D}"/>
              </a:ext>
            </a:extLst>
          </p:cNvPr>
          <p:cNvSpPr txBox="1">
            <a:spLocks/>
          </p:cNvSpPr>
          <p:nvPr userDrawn="1"/>
        </p:nvSpPr>
        <p:spPr>
          <a:xfrm>
            <a:off x="424069" y="5844243"/>
            <a:ext cx="6027529" cy="450504"/>
          </a:xfrm>
          <a:prstGeom prst="rect">
            <a:avLst/>
          </a:prstGeom>
        </p:spPr>
        <p:txBody>
          <a:bodyPr numCol="1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Arial" panose="020B0604020202020204" pitchFamily="34" charset="0"/>
              <a:buNone/>
            </a:pP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Hyperlipidaemia 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Hypertension 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Type 2 Diabetes 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Obesity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770580-B030-DABB-6CFD-3D768D53C836}"/>
              </a:ext>
            </a:extLst>
          </p:cNvPr>
          <p:cNvSpPr txBox="1"/>
          <p:nvPr userDrawn="1"/>
        </p:nvSpPr>
        <p:spPr>
          <a:xfrm>
            <a:off x="424069" y="7293235"/>
            <a:ext cx="56614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rgbClr val="00A497"/>
              </a:buClr>
              <a:buFont typeface="Symbol" pitchFamily="2" charset="2"/>
              <a:buNone/>
            </a:pPr>
            <a:r>
              <a:rPr lang="en-GB" sz="1200" b="1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Factors that are not directly associated with HF but may worsen symptoms or cause a HF flare-up: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D6F234-DC6D-D32A-2801-6715A1F74919}"/>
              </a:ext>
            </a:extLst>
          </p:cNvPr>
          <p:cNvSpPr txBox="1"/>
          <p:nvPr userDrawn="1"/>
        </p:nvSpPr>
        <p:spPr>
          <a:xfrm>
            <a:off x="424068" y="7742287"/>
            <a:ext cx="5661421" cy="1473651"/>
          </a:xfrm>
          <a:prstGeom prst="rect">
            <a:avLst/>
          </a:prstGeom>
          <a:noFill/>
        </p:spPr>
        <p:txBody>
          <a:bodyPr wrap="square" numCol="1">
            <a:noAutofit/>
          </a:bodyPr>
          <a:lstStyle/>
          <a:p>
            <a:pPr marL="0" lvl="0" indent="0" algn="l" defTabSz="6858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Arial" panose="020B0604020202020204" pitchFamily="34" charset="0"/>
              <a:buNone/>
            </a:pP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Lung Disease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Sleep Disorder breathing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Cancer 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Stroke     </a:t>
            </a:r>
          </a:p>
          <a:p>
            <a:pPr marL="0" lvl="0" indent="0" algn="l" defTabSz="6858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Arial" panose="020B0604020202020204" pitchFamily="34" charset="0"/>
              <a:buNone/>
            </a:pP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Frailty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Gout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Arthritis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Depression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Kidney Disease</a:t>
            </a:r>
          </a:p>
          <a:p>
            <a:pPr marL="0" lvl="0" indent="0" algn="l" defTabSz="6858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Arial" panose="020B0604020202020204" pitchFamily="34" charset="0"/>
              <a:buNone/>
            </a:pP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Electrolyte Imbalance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Thyroid Disorder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Erectile Dysfunction </a:t>
            </a:r>
          </a:p>
          <a:p>
            <a:pPr marL="0" lvl="0" indent="0" algn="l" defTabSz="6858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Arial" panose="020B0604020202020204" pitchFamily="34" charset="0"/>
              <a:buNone/>
            </a:pP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Anaemia 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Iron Deficiency 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Malnutrition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Infection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4E2A34-B7C5-2AFB-370B-C7E06836916B}"/>
              </a:ext>
            </a:extLst>
          </p:cNvPr>
          <p:cNvSpPr txBox="1"/>
          <p:nvPr userDrawn="1"/>
        </p:nvSpPr>
        <p:spPr>
          <a:xfrm>
            <a:off x="424070" y="2892199"/>
            <a:ext cx="3004930" cy="151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1000"/>
              </a:spcAft>
              <a:buNone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Some of the most common conditions connected to heart failure include </a:t>
            </a:r>
            <a:r>
              <a:rPr lang="en-GB" sz="120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diabetes, kidney disease, high blood pressure, and obesity</a:t>
            </a:r>
            <a:r>
              <a:rPr lang="en-GB" sz="1200" b="0" i="0" kern="1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0000"/>
              </a:lnSpc>
              <a:spcAft>
                <a:spcPts val="1000"/>
              </a:spcAft>
              <a:buNone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These conditions create a cycle where one disease increases the risk or severity of another.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0062833D-9750-4D80-6B38-4FAEED5EF07B}"/>
              </a:ext>
            </a:extLst>
          </p:cNvPr>
          <p:cNvSpPr txBox="1">
            <a:spLocks/>
          </p:cNvSpPr>
          <p:nvPr userDrawn="1"/>
        </p:nvSpPr>
        <p:spPr>
          <a:xfrm>
            <a:off x="424069" y="6320289"/>
            <a:ext cx="3477369" cy="276999"/>
          </a:xfrm>
          <a:prstGeom prst="rect">
            <a:avLst/>
          </a:prstGeom>
        </p:spPr>
        <p:txBody>
          <a:bodyPr wrap="square" numCol="1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buClr>
                <a:srgbClr val="00A497"/>
              </a:buClr>
              <a:buFont typeface="Symbol" pitchFamily="2" charset="2"/>
              <a:buNone/>
            </a:pPr>
            <a:r>
              <a:rPr lang="en-GB" sz="1200" b="1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Heart problems that can cause heart failure: 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2640826E-DEB9-6F83-D1F9-DE7692C26144}"/>
              </a:ext>
            </a:extLst>
          </p:cNvPr>
          <p:cNvSpPr txBox="1">
            <a:spLocks/>
          </p:cNvSpPr>
          <p:nvPr userDrawn="1"/>
        </p:nvSpPr>
        <p:spPr>
          <a:xfrm>
            <a:off x="424067" y="6568739"/>
            <a:ext cx="6216575" cy="450504"/>
          </a:xfrm>
          <a:prstGeom prst="rect">
            <a:avLst/>
          </a:prstGeom>
        </p:spPr>
        <p:txBody>
          <a:bodyPr numCol="1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Arial" panose="020B0604020202020204" pitchFamily="34" charset="0"/>
              <a:buNone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Coronary Artery Disease.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Arrhythmia  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Valvular Heart Disease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Arial" panose="020B0604020202020204" pitchFamily="34" charset="0"/>
              <a:buNone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Cardiac Amyloidosis.    </a:t>
            </a:r>
            <a:r>
              <a:rPr lang="en-GB" sz="1200" b="0" i="0" dirty="0">
                <a:solidFill>
                  <a:srgbClr val="00A497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en-GB" sz="1200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Cardiomyopathies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40F47CA-A39D-35EE-BAC8-55C715C971FB}"/>
              </a:ext>
            </a:extLst>
          </p:cNvPr>
          <p:cNvGrpSpPr/>
          <p:nvPr userDrawn="1"/>
        </p:nvGrpSpPr>
        <p:grpSpPr>
          <a:xfrm>
            <a:off x="490355" y="4869758"/>
            <a:ext cx="523053" cy="523053"/>
            <a:chOff x="517170" y="4775629"/>
            <a:chExt cx="523053" cy="52305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ED0305C-67C6-6D49-5647-F0FB48285372}"/>
                </a:ext>
              </a:extLst>
            </p:cNvPr>
            <p:cNvSpPr/>
            <p:nvPr userDrawn="1"/>
          </p:nvSpPr>
          <p:spPr>
            <a:xfrm>
              <a:off x="517170" y="4775629"/>
              <a:ext cx="523053" cy="523053"/>
            </a:xfrm>
            <a:prstGeom prst="ellipse">
              <a:avLst/>
            </a:prstGeom>
            <a:solidFill>
              <a:srgbClr val="E70082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C2F1C26F-6AA3-AEB3-680E-859B9631BCC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619533" y="4905100"/>
              <a:ext cx="318326" cy="279742"/>
            </a:xfrm>
            <a:prstGeom prst="rect">
              <a:avLst/>
            </a:prstGeom>
          </p:spPr>
        </p:pic>
        <p:grpSp>
          <p:nvGrpSpPr>
            <p:cNvPr id="22" name="Graphic 16">
              <a:extLst>
                <a:ext uri="{FF2B5EF4-FFF2-40B4-BE49-F238E27FC236}">
                  <a16:creationId xmlns:a16="http://schemas.microsoft.com/office/drawing/2014/main" id="{E2B7D9D8-4EF1-F12E-A86E-4537F4BE2FEA}"/>
                </a:ext>
              </a:extLst>
            </p:cNvPr>
            <p:cNvGrpSpPr/>
            <p:nvPr/>
          </p:nvGrpSpPr>
          <p:grpSpPr>
            <a:xfrm>
              <a:off x="854677" y="5023682"/>
              <a:ext cx="45666" cy="182792"/>
              <a:chOff x="2933699" y="6752118"/>
              <a:chExt cx="45666" cy="182792"/>
            </a:xfrm>
            <a:solidFill>
              <a:srgbClr val="E70082"/>
            </a:solidFill>
          </p:grpSpPr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5FD3AEB5-2AF6-B39D-7910-5700B8073733}"/>
                  </a:ext>
                </a:extLst>
              </p:cNvPr>
              <p:cNvSpPr/>
              <p:nvPr/>
            </p:nvSpPr>
            <p:spPr>
              <a:xfrm>
                <a:off x="2933699" y="6752118"/>
                <a:ext cx="45666" cy="138295"/>
              </a:xfrm>
              <a:custGeom>
                <a:avLst/>
                <a:gdLst>
                  <a:gd name="connsiteX0" fmla="*/ 36901 w 45666"/>
                  <a:gd name="connsiteY0" fmla="*/ 0 h 138295"/>
                  <a:gd name="connsiteX1" fmla="*/ 8762 w 45666"/>
                  <a:gd name="connsiteY1" fmla="*/ 0 h 138295"/>
                  <a:gd name="connsiteX2" fmla="*/ 35 w 45666"/>
                  <a:gd name="connsiteY2" fmla="*/ 9539 h 138295"/>
                  <a:gd name="connsiteX3" fmla="*/ 11065 w 45666"/>
                  <a:gd name="connsiteY3" fmla="*/ 132976 h 138295"/>
                  <a:gd name="connsiteX4" fmla="*/ 16881 w 45666"/>
                  <a:gd name="connsiteY4" fmla="*/ 138296 h 138295"/>
                  <a:gd name="connsiteX5" fmla="*/ 28781 w 45666"/>
                  <a:gd name="connsiteY5" fmla="*/ 138296 h 138295"/>
                  <a:gd name="connsiteX6" fmla="*/ 34597 w 45666"/>
                  <a:gd name="connsiteY6" fmla="*/ 132976 h 138295"/>
                  <a:gd name="connsiteX7" fmla="*/ 45631 w 45666"/>
                  <a:gd name="connsiteY7" fmla="*/ 9539 h 138295"/>
                  <a:gd name="connsiteX8" fmla="*/ 36905 w 45666"/>
                  <a:gd name="connsiteY8" fmla="*/ 0 h 138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666" h="138295">
                    <a:moveTo>
                      <a:pt x="36901" y="0"/>
                    </a:moveTo>
                    <a:lnTo>
                      <a:pt x="8762" y="0"/>
                    </a:lnTo>
                    <a:cubicBezTo>
                      <a:pt x="3614" y="0"/>
                      <a:pt x="-422" y="4414"/>
                      <a:pt x="35" y="9539"/>
                    </a:cubicBezTo>
                    <a:lnTo>
                      <a:pt x="11065" y="132976"/>
                    </a:lnTo>
                    <a:cubicBezTo>
                      <a:pt x="11333" y="135988"/>
                      <a:pt x="13857" y="138296"/>
                      <a:pt x="16881" y="138296"/>
                    </a:cubicBezTo>
                    <a:lnTo>
                      <a:pt x="28781" y="138296"/>
                    </a:lnTo>
                    <a:cubicBezTo>
                      <a:pt x="31806" y="138296"/>
                      <a:pt x="34329" y="135988"/>
                      <a:pt x="34597" y="132976"/>
                    </a:cubicBezTo>
                    <a:lnTo>
                      <a:pt x="45631" y="9539"/>
                    </a:lnTo>
                    <a:cubicBezTo>
                      <a:pt x="46088" y="4414"/>
                      <a:pt x="42053" y="0"/>
                      <a:pt x="36905" y="0"/>
                    </a:cubicBezTo>
                    <a:close/>
                  </a:path>
                </a:pathLst>
              </a:custGeom>
              <a:grpFill/>
              <a:ln w="15875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0CC4AC51-FAFA-0147-6B2C-55D53E8ED80E}"/>
                  </a:ext>
                </a:extLst>
              </p:cNvPr>
              <p:cNvSpPr/>
              <p:nvPr/>
            </p:nvSpPr>
            <p:spPr>
              <a:xfrm>
                <a:off x="2942742" y="6907329"/>
                <a:ext cx="27580" cy="27580"/>
              </a:xfrm>
              <a:custGeom>
                <a:avLst/>
                <a:gdLst>
                  <a:gd name="connsiteX0" fmla="*/ 22842 w 27580"/>
                  <a:gd name="connsiteY0" fmla="*/ 0 h 27580"/>
                  <a:gd name="connsiteX1" fmla="*/ 27581 w 27580"/>
                  <a:gd name="connsiteY1" fmla="*/ 4739 h 27580"/>
                  <a:gd name="connsiteX2" fmla="*/ 27581 w 27580"/>
                  <a:gd name="connsiteY2" fmla="*/ 22842 h 27580"/>
                  <a:gd name="connsiteX3" fmla="*/ 22842 w 27580"/>
                  <a:gd name="connsiteY3" fmla="*/ 27581 h 27580"/>
                  <a:gd name="connsiteX4" fmla="*/ 4739 w 27580"/>
                  <a:gd name="connsiteY4" fmla="*/ 27581 h 27580"/>
                  <a:gd name="connsiteX5" fmla="*/ 0 w 27580"/>
                  <a:gd name="connsiteY5" fmla="*/ 22842 h 27580"/>
                  <a:gd name="connsiteX6" fmla="*/ 0 w 27580"/>
                  <a:gd name="connsiteY6" fmla="*/ 4739 h 27580"/>
                  <a:gd name="connsiteX7" fmla="*/ 4739 w 27580"/>
                  <a:gd name="connsiteY7" fmla="*/ 0 h 2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580" h="27580">
                    <a:moveTo>
                      <a:pt x="22842" y="0"/>
                    </a:moveTo>
                    <a:cubicBezTo>
                      <a:pt x="25459" y="0"/>
                      <a:pt x="27581" y="2122"/>
                      <a:pt x="27581" y="4739"/>
                    </a:cubicBezTo>
                    <a:lnTo>
                      <a:pt x="27581" y="22842"/>
                    </a:lnTo>
                    <a:cubicBezTo>
                      <a:pt x="27581" y="25459"/>
                      <a:pt x="25459" y="27581"/>
                      <a:pt x="22842" y="27581"/>
                    </a:cubicBezTo>
                    <a:lnTo>
                      <a:pt x="4739" y="27581"/>
                    </a:lnTo>
                    <a:cubicBezTo>
                      <a:pt x="2122" y="27581"/>
                      <a:pt x="0" y="25459"/>
                      <a:pt x="0" y="22842"/>
                    </a:cubicBezTo>
                    <a:lnTo>
                      <a:pt x="0" y="4739"/>
                    </a:lnTo>
                    <a:cubicBezTo>
                      <a:pt x="0" y="2122"/>
                      <a:pt x="2122" y="0"/>
                      <a:pt x="4739" y="0"/>
                    </a:cubicBezTo>
                    <a:close/>
                  </a:path>
                </a:pathLst>
              </a:custGeom>
              <a:grpFill/>
              <a:ln w="15875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51756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700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19">
            <a:extLst>
              <a:ext uri="{FF2B5EF4-FFF2-40B4-BE49-F238E27FC236}">
                <a16:creationId xmlns:a16="http://schemas.microsoft.com/office/drawing/2014/main" id="{56AB7204-639F-5B01-273A-7220121FD0B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0008" t="27750" r="30868" b="32811"/>
          <a:stretch>
            <a:fillRect/>
          </a:stretch>
        </p:blipFill>
        <p:spPr>
          <a:xfrm rot="331360">
            <a:off x="-460834" y="-307011"/>
            <a:ext cx="7779668" cy="10521609"/>
          </a:xfrm>
          <a:custGeom>
            <a:avLst/>
            <a:gdLst>
              <a:gd name="connsiteX0" fmla="*/ 0 w 7779668"/>
              <a:gd name="connsiteY0" fmla="*/ 660011 h 10521609"/>
              <a:gd name="connsiteX1" fmla="*/ 6826167 w 7779668"/>
              <a:gd name="connsiteY1" fmla="*/ 0 h 10521609"/>
              <a:gd name="connsiteX2" fmla="*/ 7779668 w 7779668"/>
              <a:gd name="connsiteY2" fmla="*/ 9861599 h 10521609"/>
              <a:gd name="connsiteX3" fmla="*/ 953502 w 7779668"/>
              <a:gd name="connsiteY3" fmla="*/ 10521609 h 10521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9668" h="10521609">
                <a:moveTo>
                  <a:pt x="0" y="660011"/>
                </a:moveTo>
                <a:lnTo>
                  <a:pt x="6826167" y="0"/>
                </a:lnTo>
                <a:lnTo>
                  <a:pt x="7779668" y="9861599"/>
                </a:lnTo>
                <a:lnTo>
                  <a:pt x="953502" y="10521609"/>
                </a:lnTo>
                <a:close/>
              </a:path>
            </a:pathLst>
          </a:custGeom>
        </p:spPr>
      </p:pic>
      <p:pic>
        <p:nvPicPr>
          <p:cNvPr id="13" name="LOGO">
            <a:extLst>
              <a:ext uri="{FF2B5EF4-FFF2-40B4-BE49-F238E27FC236}">
                <a16:creationId xmlns:a16="http://schemas.microsoft.com/office/drawing/2014/main" id="{BCF92C67-4DE4-5F2B-1138-14CE077D49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54241" y="8673374"/>
            <a:ext cx="1549037" cy="107521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2474850-D6E1-3E11-09B6-E7D8A7C09CFD}"/>
              </a:ext>
            </a:extLst>
          </p:cNvPr>
          <p:cNvSpPr txBox="1"/>
          <p:nvPr userDrawn="1"/>
        </p:nvSpPr>
        <p:spPr>
          <a:xfrm>
            <a:off x="3080559" y="7430989"/>
            <a:ext cx="5661421" cy="678082"/>
          </a:xfrm>
          <a:prstGeom prst="rect">
            <a:avLst/>
          </a:prstGeom>
          <a:noFill/>
        </p:spPr>
        <p:txBody>
          <a:bodyPr wrap="square" numCol="2">
            <a:noAutofit/>
          </a:bodyPr>
          <a:lstStyle/>
          <a:p>
            <a:pPr marL="360000" lvl="1" indent="-180000">
              <a:lnSpc>
                <a:spcPct val="100000"/>
              </a:lnSpc>
              <a:spcAft>
                <a:spcPts val="200"/>
              </a:spcAft>
              <a:buClr>
                <a:srgbClr val="00A497"/>
              </a:buClr>
              <a:buFont typeface="System Font Regular"/>
              <a:buChar char="­"/>
            </a:pPr>
            <a:endParaRPr lang="en-GB" sz="1200" b="0" i="0" kern="1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944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755487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41070CFB407845A022FD346160C14B" ma:contentTypeVersion="19" ma:contentTypeDescription="Create a new document." ma:contentTypeScope="" ma:versionID="a4d50812911860a238ecbb780df3ebdf">
  <xsd:schema xmlns:xsd="http://www.w3.org/2001/XMLSchema" xmlns:xs="http://www.w3.org/2001/XMLSchema" xmlns:p="http://schemas.microsoft.com/office/2006/metadata/properties" xmlns:ns2="2b271007-a042-4f72-b1fe-c1435c8db4b0" xmlns:ns3="76336a43-92ed-4dd1-940a-76c36ec82a80" targetNamespace="http://schemas.microsoft.com/office/2006/metadata/properties" ma:root="true" ma:fieldsID="5b4105f88c930b7f80d8ad1e238e28ef" ns2:_="" ns3:_="">
    <xsd:import namespace="2b271007-a042-4f72-b1fe-c1435c8db4b0"/>
    <xsd:import namespace="76336a43-92ed-4dd1-940a-76c36ec82a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271007-a042-4f72-b1fe-c1435c8db4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128a21c-5e3a-406e-895a-b38a2baacb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36a43-92ed-4dd1-940a-76c36ec82a8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08256aa-8d4b-48e2-9daa-4f4722f44d6c}" ma:internalName="TaxCatchAll" ma:showField="CatchAllData" ma:web="76336a43-92ed-4dd1-940a-76c36ec82a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b271007-a042-4f72-b1fe-c1435c8db4b0">
      <Terms xmlns="http://schemas.microsoft.com/office/infopath/2007/PartnerControls"/>
    </lcf76f155ced4ddcb4097134ff3c332f>
    <TaxCatchAll xmlns="76336a43-92ed-4dd1-940a-76c36ec82a80" xsi:nil="true"/>
  </documentManagement>
</p:properties>
</file>

<file path=customXml/itemProps1.xml><?xml version="1.0" encoding="utf-8"?>
<ds:datastoreItem xmlns:ds="http://schemas.openxmlformats.org/officeDocument/2006/customXml" ds:itemID="{C2369DCB-A627-4D1C-80BE-5890C871704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956508-49F0-40E5-A06C-A72647F70829}"/>
</file>

<file path=customXml/itemProps3.xml><?xml version="1.0" encoding="utf-8"?>
<ds:datastoreItem xmlns:ds="http://schemas.openxmlformats.org/officeDocument/2006/customXml" ds:itemID="{AB9AEFE0-9435-4B10-8386-46310B21435D}">
  <ds:schemaRefs>
    <ds:schemaRef ds:uri="http://schemas.microsoft.com/office/2006/metadata/properties"/>
    <ds:schemaRef ds:uri="http://schemas.microsoft.com/office/infopath/2007/PartnerControls"/>
    <ds:schemaRef ds:uri="ab208308-0bbf-4a91-9780-621ec749a0c1"/>
    <ds:schemaRef ds:uri="c8697cf2-299b-47ba-9e69-cf40664fdaa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Arial</vt:lpstr>
      <vt:lpstr>Century Gothic</vt:lpstr>
      <vt:lpstr>Symbol</vt:lpstr>
      <vt:lpstr>System Font Regular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Isla Arnold</dc:creator>
  <cp:lastModifiedBy>Jon Crossley</cp:lastModifiedBy>
  <cp:revision>12</cp:revision>
  <dcterms:created xsi:type="dcterms:W3CDTF">2025-04-30T10:16:48Z</dcterms:created>
  <dcterms:modified xsi:type="dcterms:W3CDTF">2025-05-09T13:59:13Z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0x010100C341070CFB407845A022FD346160C14B</vt:lpwstr>
  </property>
  <property fmtid="{D5CDD505-2E9C-101B-9397-08002B2CF9AE}" pid="3" name="MediaServiceImageTags">
    <vt:lpwstr/>
  </property>
</Properties>
</file>